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35" r:id="rId5"/>
    <p:sldMasterId id="2147483718" r:id="rId6"/>
    <p:sldMasterId id="2147483692" r:id="rId7"/>
    <p:sldMasterId id="2147483749" r:id="rId8"/>
  </p:sldMasterIdLst>
  <p:notesMasterIdLst>
    <p:notesMasterId r:id="rId33"/>
  </p:notesMasterIdLst>
  <p:handoutMasterIdLst>
    <p:handoutMasterId r:id="rId34"/>
  </p:handoutMasterIdLst>
  <p:sldIdLst>
    <p:sldId id="350" r:id="rId9"/>
    <p:sldId id="495" r:id="rId10"/>
    <p:sldId id="3855" r:id="rId11"/>
    <p:sldId id="366" r:id="rId12"/>
    <p:sldId id="3854" r:id="rId13"/>
    <p:sldId id="368" r:id="rId14"/>
    <p:sldId id="3851" r:id="rId15"/>
    <p:sldId id="466" r:id="rId16"/>
    <p:sldId id="474" r:id="rId17"/>
    <p:sldId id="3864" r:id="rId18"/>
    <p:sldId id="3871" r:id="rId19"/>
    <p:sldId id="371" r:id="rId20"/>
    <p:sldId id="367" r:id="rId21"/>
    <p:sldId id="369" r:id="rId22"/>
    <p:sldId id="485" r:id="rId23"/>
    <p:sldId id="372" r:id="rId24"/>
    <p:sldId id="375" r:id="rId25"/>
    <p:sldId id="373" r:id="rId26"/>
    <p:sldId id="3875" r:id="rId27"/>
    <p:sldId id="3873" r:id="rId28"/>
    <p:sldId id="3874" r:id="rId29"/>
    <p:sldId id="3872" r:id="rId30"/>
    <p:sldId id="3853" r:id="rId31"/>
    <p:sldId id="34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599D7-766B-42B0-990A-60D54A8A0CBC}" v="15" dt="2024-02-26T19:54:03.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17–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rtl="0">
            <a:lnSpc>
              <a:spcPct val="90000"/>
            </a:lnSpc>
            <a:spcAft>
              <a:spcPct val="35000"/>
            </a:spcAft>
            <a:buNone/>
          </a:pPr>
          <a:r>
            <a:rPr lang="en-US" sz="1200" dirty="0">
              <a:solidFill>
                <a:srgbClr val="FF0000"/>
              </a:solidFill>
              <a:latin typeface="Calibri"/>
              <a:ea typeface="+mn-ea"/>
              <a:cs typeface="Times New Roman"/>
            </a:rPr>
            <a:t>Budgets Approved by  March 15</a:t>
          </a:r>
          <a:endParaRPr lang="en-US" sz="1200" b="1" dirty="0">
            <a:solidFill>
              <a:srgbClr val="FF0000"/>
            </a:solidFill>
            <a:latin typeface="Tenorite"/>
            <a:ea typeface="+mn-ea"/>
            <a:cs typeface="+mn-cs"/>
          </a:endParaRPr>
        </a:p>
        <a:p>
          <a:pPr>
            <a:lnSpc>
              <a:spcPct val="90000"/>
            </a:lnSpc>
            <a:spcAft>
              <a:spcPct val="35000"/>
            </a:spcAft>
            <a:buNone/>
          </a:pPr>
          <a:r>
            <a:rPr lang="en-US" sz="1200" dirty="0">
              <a:solidFill>
                <a:srgbClr val="FF0000"/>
              </a:solidFill>
              <a:latin typeface="Calibri"/>
              <a:ea typeface="+mn-ea"/>
              <a:cs typeface="Times New Roman"/>
            </a:rPr>
            <a:t>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rtl="0">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25 Budget</a:t>
          </a:r>
        </a:p>
        <a:p>
          <a:pPr>
            <a:spcAft>
              <a:spcPct val="35000"/>
            </a:spcAft>
            <a:buNone/>
          </a:pPr>
          <a:r>
            <a:rPr lang="en-US" sz="1200" dirty="0">
              <a:solidFill>
                <a:srgbClr val="FF0000"/>
              </a:solidFill>
              <a:latin typeface="Calibri"/>
              <a:ea typeface="+mn-ea"/>
              <a:cs typeface="Times New Roman"/>
            </a:rPr>
            <a:t>January 17, 2024</a:t>
          </a: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pPr rtl="0"/>
          <a:r>
            <a:rPr lang="en-US" dirty="0"/>
            <a:t>Are our school’s priorities (from your strategic plan) reflected in this budget?</a:t>
          </a:r>
          <a:r>
            <a:rPr lang="en-US" dirty="0">
              <a:latin typeface="Arial Black"/>
            </a:rPr>
            <a:t> </a:t>
          </a:r>
          <a:endParaRPr lang="en-US" dirty="0"/>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pPr rtl="0"/>
          <a:r>
            <a:rPr lang="en-US" dirty="0"/>
            <a:t>Are new positions and/or resources included in the budget to address our major priorities?</a:t>
          </a:r>
          <a:r>
            <a:rPr lang="en-US" dirty="0">
              <a:latin typeface="Arial Black"/>
            </a:rPr>
            <a:t> </a:t>
          </a:r>
          <a:endParaRPr lang="en-US" dirty="0"/>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pPr rtl="0"/>
          <a:r>
            <a:rPr lang="en-US" dirty="0"/>
            <a:t>Do we know (as a team) the plan to support implementation of these priorities beyond the budget (ex. What strategies will be implemented)?</a:t>
          </a:r>
          <a:r>
            <a:rPr lang="en-US" dirty="0">
              <a:latin typeface="Arial Black"/>
            </a:rPr>
            <a:t> </a:t>
          </a:r>
          <a:endParaRPr lang="en-US" dirty="0"/>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pPr rtl="0"/>
          <a:r>
            <a:rPr lang="en-US" dirty="0"/>
            <a:t>What tradeoffs are being made in order to support these priorities?</a:t>
          </a:r>
          <a:r>
            <a:rPr lang="en-US" dirty="0">
              <a:latin typeface="Arial Black"/>
            </a:rPr>
            <a:t>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pPr rtl="0"/>
          <a:r>
            <a:rPr lang="en-US" dirty="0">
              <a:latin typeface="Arial Black"/>
            </a:rPr>
            <a:t> </a:t>
          </a:r>
          <a:r>
            <a:rPr lang="en-US" dirty="0"/>
            <a:t>How are district and cluster priorities reflected in our budget?</a:t>
          </a:r>
          <a:r>
            <a:rPr lang="en-US" dirty="0">
              <a:latin typeface="Arial Black"/>
            </a:rPr>
            <a:t> </a:t>
          </a:r>
          <a:endParaRPr lang="en-US" dirty="0"/>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pPr rtl="0"/>
          <a:r>
            <a:rPr lang="en-US" dirty="0"/>
            <a:t>Cluster priorities- what staff, materials, etc. are dedicated to supporting our cluster’s priorities?</a:t>
          </a:r>
          <a:r>
            <a:rPr lang="en-US" dirty="0">
              <a:latin typeface="Arial Black"/>
            </a:rPr>
            <a:t> </a:t>
          </a:r>
          <a:endParaRPr lang="en-US" dirty="0"/>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pPr rtl="0"/>
          <a:r>
            <a:rPr lang="en-US" dirty="0"/>
            <a:t>Signature programs- what staff, materials, etc. are dedicated to supporting our signature program?</a:t>
          </a:r>
          <a:r>
            <a:rPr lang="en-US" dirty="0">
              <a:latin typeface="Arial Black"/>
            </a:rPr>
            <a:t> </a:t>
          </a:r>
          <a:endParaRPr lang="en-US" dirty="0"/>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dirty="0"/>
            <a:t>Are there positions our school will share with another school, e.g.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25 Budget</a:t>
          </a: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January 17, 2024</a:t>
          </a: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17–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rtl="0">
            <a:lnSpc>
              <a:spcPct val="90000"/>
            </a:lnSpc>
            <a:spcBef>
              <a:spcPct val="0"/>
            </a:spcBef>
            <a:spcAft>
              <a:spcPct val="35000"/>
            </a:spcAft>
            <a:buNone/>
          </a:pPr>
          <a:r>
            <a:rPr lang="en-US" sz="1200" kern="1200" dirty="0">
              <a:solidFill>
                <a:srgbClr val="FF0000"/>
              </a:solidFill>
              <a:latin typeface="Calibri"/>
              <a:ea typeface="+mn-ea"/>
              <a:cs typeface="Times New Roman"/>
            </a:rPr>
            <a:t>Budgets Approved by  March 15</a:t>
          </a:r>
          <a:endParaRPr lang="en-US" sz="1200" b="1" kern="1200" dirty="0">
            <a:solidFill>
              <a:srgbClr val="FF0000"/>
            </a:solidFill>
            <a:latin typeface="Tenorite"/>
            <a:ea typeface="+mn-ea"/>
            <a:cs typeface="+mn-cs"/>
          </a:endParaRP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Are new positions and/or resources included in the budget to address our major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Do we know (as a team) the plan to support implementation of these priorities beyond the budget (ex. What strategies will be implemented)?</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What tradeoffs are being made in order to support these priorities?</a:t>
          </a:r>
          <a:r>
            <a:rPr lang="en-US" sz="1600" kern="1200" dirty="0">
              <a:latin typeface="Arial Black"/>
            </a:rPr>
            <a:t>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t>Are our school’s priorities (from your strategic plan) reflected in this budget?</a:t>
          </a:r>
          <a:r>
            <a:rPr lang="en-US" sz="2600" kern="1200" dirty="0">
              <a:latin typeface="Arial Black"/>
            </a:rPr>
            <a:t> </a:t>
          </a:r>
          <a:endParaRPr lang="en-US" sz="2600" kern="1200" dirty="0"/>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Cluster priorities- what staff, materials, etc. are dedicated to supporting our cluster’s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Signature programs- what staff, materials, etc. are dedicated to supporting our signature program?</a:t>
          </a:r>
          <a:r>
            <a:rPr lang="en-US" sz="1600" kern="1200" dirty="0">
              <a:latin typeface="Arial Black"/>
            </a:rPr>
            <a:t> </a:t>
          </a:r>
          <a:endParaRPr lang="en-US" sz="1600" kern="1200" dirty="0"/>
        </a:p>
        <a:p>
          <a:pPr marL="171450" lvl="1" indent="-171450" algn="l" defTabSz="711200">
            <a:lnSpc>
              <a:spcPct val="90000"/>
            </a:lnSpc>
            <a:spcBef>
              <a:spcPct val="0"/>
            </a:spcBef>
            <a:spcAft>
              <a:spcPct val="15000"/>
            </a:spcAft>
            <a:buChar char="•"/>
          </a:pPr>
          <a:r>
            <a:rPr lang="en-US" sz="1600" kern="1200" dirty="0"/>
            <a:t>Are there positions our school will share with another school, e.g.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Arial Black"/>
            </a:rPr>
            <a:t> </a:t>
          </a:r>
          <a:r>
            <a:rPr lang="en-US" sz="2600" kern="1200" dirty="0"/>
            <a:t>How are district and cluster priorities reflected in our budget?</a:t>
          </a:r>
          <a:r>
            <a:rPr lang="en-US" sz="2600" kern="1200" dirty="0">
              <a:latin typeface="Arial Black"/>
            </a:rPr>
            <a:t> </a:t>
          </a:r>
          <a:endParaRPr lang="en-US" sz="2600" kern="1200" dirty="0"/>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b6f0c5ded8_1_508:notes"/>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p:cNvSpPr txBox="1">
            <a:spLocks noGrp="1"/>
          </p:cNvSpPr>
          <p:nvPr>
            <p:ph type="body" idx="1"/>
          </p:nvPr>
        </p:nvSpPr>
        <p:spPr>
          <a:xfrm>
            <a:off x="717917" y="4554671"/>
            <a:ext cx="5743335" cy="3726705"/>
          </a:xfrm>
          <a:prstGeom prst="rect">
            <a:avLst/>
          </a:prstGeom>
        </p:spPr>
        <p:txBody>
          <a:bodyPr spcFirstLastPara="1" wrap="square" lIns="95081" tIns="47527" rIns="95081" bIns="47527" anchor="t" anchorCtr="0">
            <a:noAutofit/>
          </a:bodyPr>
          <a:lstStyle/>
          <a:p>
            <a:endParaRPr/>
          </a:p>
        </p:txBody>
      </p:sp>
      <p:sp>
        <p:nvSpPr>
          <p:cNvPr id="187" name="Google Shape;187;g2b6f0c5ded8_1_508:notes"/>
          <p:cNvSpPr txBox="1">
            <a:spLocks noGrp="1"/>
          </p:cNvSpPr>
          <p:nvPr>
            <p:ph type="sldNum" idx="12"/>
          </p:nvPr>
        </p:nvSpPr>
        <p:spPr>
          <a:xfrm>
            <a:off x="4066535" y="8989396"/>
            <a:ext cx="3110973" cy="474765"/>
          </a:xfrm>
          <a:prstGeom prst="rect">
            <a:avLst/>
          </a:prstGeom>
        </p:spPr>
        <p:txBody>
          <a:bodyPr spcFirstLastPara="1" wrap="square" lIns="95081" tIns="47527" rIns="95081" bIns="47527"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0501EA5-E7DC-755A-E739-8E41B78965D4}"/>
            </a:ext>
          </a:extLst>
        </p:cNvPr>
        <p:cNvGrpSpPr/>
        <p:nvPr/>
      </p:nvGrpSpPr>
      <p:grpSpPr>
        <a:xfrm>
          <a:off x="0" y="0"/>
          <a:ext cx="0" cy="0"/>
          <a:chOff x="0" y="0"/>
          <a:chExt cx="0" cy="0"/>
        </a:xfrm>
      </p:grpSpPr>
      <p:sp>
        <p:nvSpPr>
          <p:cNvPr id="185" name="Google Shape;185;g2b6f0c5ded8_1_508:notes">
            <a:extLst>
              <a:ext uri="{FF2B5EF4-FFF2-40B4-BE49-F238E27FC236}">
                <a16:creationId xmlns:a16="http://schemas.microsoft.com/office/drawing/2014/main" id="{2466DB34-A976-58C7-3EB1-10EF99037962}"/>
              </a:ext>
            </a:extLst>
          </p:cNvPr>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a:extLst>
              <a:ext uri="{FF2B5EF4-FFF2-40B4-BE49-F238E27FC236}">
                <a16:creationId xmlns:a16="http://schemas.microsoft.com/office/drawing/2014/main" id="{E28ACA64-26AA-9081-8018-D9395CB2F660}"/>
              </a:ext>
            </a:extLst>
          </p:cNvPr>
          <p:cNvSpPr txBox="1">
            <a:spLocks noGrp="1"/>
          </p:cNvSpPr>
          <p:nvPr>
            <p:ph type="body" idx="1"/>
          </p:nvPr>
        </p:nvSpPr>
        <p:spPr>
          <a:xfrm>
            <a:off x="717917" y="4554671"/>
            <a:ext cx="5743335" cy="3726705"/>
          </a:xfrm>
          <a:prstGeom prst="rect">
            <a:avLst/>
          </a:prstGeom>
        </p:spPr>
        <p:txBody>
          <a:bodyPr spcFirstLastPara="1" wrap="square" lIns="95081" tIns="47527" rIns="95081" bIns="47527" anchor="t" anchorCtr="0">
            <a:noAutofit/>
          </a:bodyPr>
          <a:lstStyle/>
          <a:p>
            <a:endParaRPr/>
          </a:p>
        </p:txBody>
      </p:sp>
      <p:sp>
        <p:nvSpPr>
          <p:cNvPr id="187" name="Google Shape;187;g2b6f0c5ded8_1_508:notes">
            <a:extLst>
              <a:ext uri="{FF2B5EF4-FFF2-40B4-BE49-F238E27FC236}">
                <a16:creationId xmlns:a16="http://schemas.microsoft.com/office/drawing/2014/main" id="{266E1411-0325-7149-7388-621137D75F55}"/>
              </a:ext>
            </a:extLst>
          </p:cNvPr>
          <p:cNvSpPr txBox="1">
            <a:spLocks noGrp="1"/>
          </p:cNvSpPr>
          <p:nvPr>
            <p:ph type="sldNum" idx="12"/>
          </p:nvPr>
        </p:nvSpPr>
        <p:spPr>
          <a:xfrm>
            <a:off x="4066535" y="8989396"/>
            <a:ext cx="3110973" cy="474765"/>
          </a:xfrm>
          <a:prstGeom prst="rect">
            <a:avLst/>
          </a:prstGeom>
        </p:spPr>
        <p:txBody>
          <a:bodyPr spcFirstLastPara="1" wrap="square" lIns="95081" tIns="47527" rIns="95081" bIns="47527"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5650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6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3/7/2024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3/7/2024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3/7/2024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3/7/2024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3/7/2024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
        <p:cNvGrpSpPr/>
        <p:nvPr/>
      </p:nvGrpSpPr>
      <p:grpSpPr>
        <a:xfrm>
          <a:off x="0" y="0"/>
          <a:ext cx="0" cy="0"/>
          <a:chOff x="0" y="0"/>
          <a:chExt cx="0" cy="0"/>
        </a:xfrm>
      </p:grpSpPr>
      <p:sp>
        <p:nvSpPr>
          <p:cNvPr id="14" name="Google Shape;14;g2658efcf582_0_302"/>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15" name="Google Shape;15;g2658efcf582_0_302"/>
          <p:cNvSpPr>
            <a:spLocks noGrp="1"/>
          </p:cNvSpPr>
          <p:nvPr>
            <p:ph type="pic" idx="2"/>
          </p:nvPr>
        </p:nvSpPr>
        <p:spPr>
          <a:xfrm>
            <a:off x="5183188" y="987426"/>
            <a:ext cx="6172200" cy="4873800"/>
          </a:xfrm>
          <a:prstGeom prst="rect">
            <a:avLst/>
          </a:prstGeom>
          <a:noFill/>
          <a:ln>
            <a:noFill/>
          </a:ln>
        </p:spPr>
      </p:sp>
      <p:sp>
        <p:nvSpPr>
          <p:cNvPr id="16" name="Google Shape;16;g2658efcf582_0_302"/>
          <p:cNvSpPr txBox="1">
            <a:spLocks noGrp="1"/>
          </p:cNvSpPr>
          <p:nvPr>
            <p:ph type="body" idx="1"/>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 name="Google Shape;17;g2658efcf582_0_302"/>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979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g2658efcf582_0_298"/>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0" name="Google Shape;20;g2658efcf582_0_298"/>
          <p:cNvSpPr txBox="1">
            <a:spLocks noGrp="1"/>
          </p:cNvSpPr>
          <p:nvPr>
            <p:ph type="body" idx="1"/>
          </p:nvPr>
        </p:nvSpPr>
        <p:spPr>
          <a:xfrm>
            <a:off x="838200" y="1825625"/>
            <a:ext cx="10515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1" name="Google Shape;21;g2658efcf582_0_29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1003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
        <p:cNvGrpSpPr/>
        <p:nvPr/>
      </p:nvGrpSpPr>
      <p:grpSpPr>
        <a:xfrm>
          <a:off x="0" y="0"/>
          <a:ext cx="0" cy="0"/>
          <a:chOff x="0" y="0"/>
          <a:chExt cx="0" cy="0"/>
        </a:xfrm>
      </p:grpSpPr>
      <p:sp>
        <p:nvSpPr>
          <p:cNvPr id="23" name="Google Shape;23;g2658efcf582_0_307"/>
          <p:cNvSpPr txBox="1">
            <a:spLocks noGrp="1"/>
          </p:cNvSpPr>
          <p:nvPr>
            <p:ph type="title"/>
          </p:nvPr>
        </p:nvSpPr>
        <p:spPr>
          <a:xfrm>
            <a:off x="839788"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4" name="Google Shape;24;g2658efcf582_0_307"/>
          <p:cNvSpPr txBox="1">
            <a:spLocks noGrp="1"/>
          </p:cNvSpPr>
          <p:nvPr>
            <p:ph type="body" idx="1"/>
          </p:nvPr>
        </p:nvSpPr>
        <p:spPr>
          <a:xfrm>
            <a:off x="839790" y="1681163"/>
            <a:ext cx="51579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5" name="Google Shape;25;g2658efcf582_0_307"/>
          <p:cNvSpPr txBox="1">
            <a:spLocks noGrp="1"/>
          </p:cNvSpPr>
          <p:nvPr>
            <p:ph type="body" idx="2"/>
          </p:nvPr>
        </p:nvSpPr>
        <p:spPr>
          <a:xfrm>
            <a:off x="839790" y="2505075"/>
            <a:ext cx="51579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6" name="Google Shape;26;g2658efcf582_0_307"/>
          <p:cNvSpPr txBox="1">
            <a:spLocks noGrp="1"/>
          </p:cNvSpPr>
          <p:nvPr>
            <p:ph type="body" idx="3"/>
          </p:nvPr>
        </p:nvSpPr>
        <p:spPr>
          <a:xfrm>
            <a:off x="6172200" y="1681163"/>
            <a:ext cx="51834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7" name="Google Shape;27;g2658efcf582_0_307"/>
          <p:cNvSpPr txBox="1">
            <a:spLocks noGrp="1"/>
          </p:cNvSpPr>
          <p:nvPr>
            <p:ph type="body" idx="4"/>
          </p:nvPr>
        </p:nvSpPr>
        <p:spPr>
          <a:xfrm>
            <a:off x="6172200" y="2505075"/>
            <a:ext cx="51834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8" name="Google Shape;28;g2658efcf582_0_307"/>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1609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9"/>
        <p:cNvGrpSpPr/>
        <p:nvPr/>
      </p:nvGrpSpPr>
      <p:grpSpPr>
        <a:xfrm>
          <a:off x="0" y="0"/>
          <a:ext cx="0" cy="0"/>
          <a:chOff x="0" y="0"/>
          <a:chExt cx="0" cy="0"/>
        </a:xfrm>
      </p:grpSpPr>
      <p:sp>
        <p:nvSpPr>
          <p:cNvPr id="30" name="Google Shape;30;g2658efcf582_0_314"/>
          <p:cNvSpPr txBox="1">
            <a:spLocks noGrp="1"/>
          </p:cNvSpPr>
          <p:nvPr>
            <p:ph type="ctrTitle"/>
          </p:nvPr>
        </p:nvSpPr>
        <p:spPr>
          <a:xfrm>
            <a:off x="914400" y="1122363"/>
            <a:ext cx="10363200" cy="2387400"/>
          </a:xfrm>
          <a:prstGeom prst="rect">
            <a:avLst/>
          </a:prstGeom>
          <a:noFill/>
          <a:ln>
            <a:noFill/>
          </a:ln>
        </p:spPr>
        <p:txBody>
          <a:bodyPr spcFirstLastPara="1" wrap="square" lIns="111750" tIns="55850" rIns="111750" bIns="55850" anchor="b" anchorCtr="0">
            <a:noAutofit/>
          </a:bodyPr>
          <a:lstStyle>
            <a:lvl1pPr marR="0" lvl="0" algn="ctr"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31" name="Google Shape;31;g2658efcf582_0_314"/>
          <p:cNvSpPr txBox="1">
            <a:spLocks noGrp="1"/>
          </p:cNvSpPr>
          <p:nvPr>
            <p:ph type="subTitle" idx="1"/>
          </p:nvPr>
        </p:nvSpPr>
        <p:spPr>
          <a:xfrm>
            <a:off x="1524000" y="3602038"/>
            <a:ext cx="9144000" cy="1655700"/>
          </a:xfrm>
          <a:prstGeom prst="rect">
            <a:avLst/>
          </a:prstGeom>
          <a:noFill/>
          <a:ln>
            <a:noFill/>
          </a:ln>
        </p:spPr>
        <p:txBody>
          <a:bodyPr spcFirstLastPara="1" wrap="square" lIns="111750" tIns="55850" rIns="111750" bIns="55850" anchor="t" anchorCtr="0">
            <a:noAutofit/>
          </a:bodyPr>
          <a:lstStyle>
            <a:lvl1pPr marR="0" lvl="0" algn="ctr"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ctr"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ctr"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g2658efcf582_0_31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0917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3"/>
        <p:cNvGrpSpPr/>
        <p:nvPr/>
      </p:nvGrpSpPr>
      <p:grpSpPr>
        <a:xfrm>
          <a:off x="0" y="0"/>
          <a:ext cx="0" cy="0"/>
          <a:chOff x="0" y="0"/>
          <a:chExt cx="0" cy="0"/>
        </a:xfrm>
      </p:grpSpPr>
      <p:sp>
        <p:nvSpPr>
          <p:cNvPr id="34" name="Google Shape;34;g2658efcf582_0_318"/>
          <p:cNvSpPr txBox="1">
            <a:spLocks noGrp="1"/>
          </p:cNvSpPr>
          <p:nvPr>
            <p:ph type="body" idx="1"/>
          </p:nvPr>
        </p:nvSpPr>
        <p:spPr>
          <a:xfrm>
            <a:off x="603250" y="2460422"/>
            <a:ext cx="10985700" cy="1937100"/>
          </a:xfrm>
          <a:prstGeom prst="rect">
            <a:avLst/>
          </a:prstGeom>
          <a:noFill/>
          <a:ln>
            <a:noFill/>
          </a:ln>
        </p:spPr>
        <p:txBody>
          <a:bodyPr spcFirstLastPara="1" wrap="square" lIns="62100" tIns="62100" rIns="62100" bIns="62100" anchor="ctr" anchorCtr="0">
            <a:normAutofit/>
          </a:bodyPr>
          <a:lstStyle>
            <a:lvl1pPr marL="457200" marR="0" lvl="0"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5pPr>
            <a:lvl6pPr marL="2743200" marR="0" lvl="5"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6pPr>
            <a:lvl7pPr marL="3200400" marR="0" lvl="6"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7pPr>
            <a:lvl8pPr marL="3657600" marR="0" lvl="7"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8pPr>
            <a:lvl9pPr marL="4114800" marR="0" lvl="8"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35" name="Google Shape;35;g2658efcf582_0_318"/>
          <p:cNvSpPr txBox="1">
            <a:spLocks noGrp="1"/>
          </p:cNvSpPr>
          <p:nvPr>
            <p:ph type="sldNum" idx="12"/>
          </p:nvPr>
        </p:nvSpPr>
        <p:spPr>
          <a:xfrm>
            <a:off x="6000751" y="6313584"/>
            <a:ext cx="184500" cy="264000"/>
          </a:xfrm>
          <a:prstGeom prst="rect">
            <a:avLst/>
          </a:prstGeom>
          <a:noFill/>
          <a:ln>
            <a:noFill/>
          </a:ln>
        </p:spPr>
        <p:txBody>
          <a:bodyPr spcFirstLastPara="1" wrap="square" lIns="62100" tIns="62100" rIns="62100" bIns="62100" anchor="b" anchorCtr="0">
            <a:spAutoFit/>
          </a:bodyPr>
          <a:lstStyle>
            <a:lvl1pPr marL="0" marR="0" lvl="0"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705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g2658efcf582_0_32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8577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38"/>
        <p:cNvGrpSpPr/>
        <p:nvPr/>
      </p:nvGrpSpPr>
      <p:grpSpPr>
        <a:xfrm>
          <a:off x="0" y="0"/>
          <a:ext cx="0" cy="0"/>
          <a:chOff x="0" y="0"/>
          <a:chExt cx="0" cy="0"/>
        </a:xfrm>
      </p:grpSpPr>
      <p:sp>
        <p:nvSpPr>
          <p:cNvPr id="39" name="Google Shape;39;g2658efcf582_0_323"/>
          <p:cNvSpPr txBox="1">
            <a:spLocks noGrp="1"/>
          </p:cNvSpPr>
          <p:nvPr>
            <p:ph type="title"/>
          </p:nvPr>
        </p:nvSpPr>
        <p:spPr>
          <a:xfrm>
            <a:off x="3336727" y="2558355"/>
            <a:ext cx="5518500" cy="1741500"/>
          </a:xfrm>
          <a:prstGeom prst="rect">
            <a:avLst/>
          </a:prstGeom>
          <a:noFill/>
          <a:ln>
            <a:noFill/>
          </a:ln>
        </p:spPr>
        <p:txBody>
          <a:bodyPr spcFirstLastPara="1" wrap="square" lIns="26800" tIns="26800" rIns="26800" bIns="26800" anchor="ctr" anchorCtr="0">
            <a:normAutofit/>
          </a:bodyPr>
          <a:lstStyle>
            <a:lvl1pPr marR="0" lvl="0" algn="l" rtl="0">
              <a:lnSpc>
                <a:spcPct val="80000"/>
              </a:lnSpc>
              <a:spcBef>
                <a:spcPts val="0"/>
              </a:spcBef>
              <a:spcAft>
                <a:spcPts val="0"/>
              </a:spcAft>
              <a:buClr>
                <a:srgbClr val="FFFFFF"/>
              </a:buClr>
              <a:buSzPts val="5400"/>
              <a:buFont typeface="Helvetica Neue Light"/>
              <a:buChar char="●"/>
              <a:defRPr sz="54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9pPr>
          </a:lstStyle>
          <a:p>
            <a:endParaRPr/>
          </a:p>
        </p:txBody>
      </p:sp>
      <p:sp>
        <p:nvSpPr>
          <p:cNvPr id="40" name="Google Shape;40;g2658efcf582_0_323"/>
          <p:cNvSpPr txBox="1">
            <a:spLocks noGrp="1"/>
          </p:cNvSpPr>
          <p:nvPr>
            <p:ph type="sldNum" idx="12"/>
          </p:nvPr>
        </p:nvSpPr>
        <p:spPr>
          <a:xfrm>
            <a:off x="5985014" y="5739557"/>
            <a:ext cx="215400" cy="223500"/>
          </a:xfrm>
          <a:prstGeom prst="rect">
            <a:avLst/>
          </a:prstGeom>
          <a:noFill/>
          <a:ln>
            <a:noFill/>
          </a:ln>
        </p:spPr>
        <p:txBody>
          <a:bodyPr spcFirstLastPara="1" wrap="square" lIns="26800" tIns="26800" rIns="26800" bIns="26800" anchor="t" anchorCtr="0">
            <a:spAutoFit/>
          </a:bodyPr>
          <a:lstStyle>
            <a:lvl1pPr marL="0" marR="0" lvl="0"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700">
              <a:latin typeface="Arial"/>
              <a:ea typeface="Arial"/>
              <a:cs typeface="Arial"/>
              <a:sym typeface="Arial"/>
            </a:endParaRPr>
          </a:p>
        </p:txBody>
      </p:sp>
    </p:spTree>
    <p:extLst>
      <p:ext uri="{BB962C8B-B14F-4D97-AF65-F5344CB8AC3E}">
        <p14:creationId xmlns:p14="http://schemas.microsoft.com/office/powerpoint/2010/main" val="652890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g2658efcf582_0_326"/>
          <p:cNvSpPr txBox="1">
            <a:spLocks noGrp="1"/>
          </p:cNvSpPr>
          <p:nvPr>
            <p:ph type="title"/>
          </p:nvPr>
        </p:nvSpPr>
        <p:spPr>
          <a:xfrm>
            <a:off x="831850" y="1709739"/>
            <a:ext cx="10515600" cy="28527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3" name="Google Shape;43;g2658efcf582_0_326"/>
          <p:cNvSpPr txBox="1">
            <a:spLocks noGrp="1"/>
          </p:cNvSpPr>
          <p:nvPr>
            <p:ph type="body" idx="1"/>
          </p:nvPr>
        </p:nvSpPr>
        <p:spPr>
          <a:xfrm>
            <a:off x="831850" y="4589464"/>
            <a:ext cx="10515600" cy="15003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rgbClr val="888888"/>
              </a:buClr>
              <a:buSzPts val="2500"/>
              <a:buFont typeface="Arial"/>
              <a:buNone/>
              <a:defRPr sz="2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6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Google Shape;44;g2658efcf582_0_326"/>
          <p:cNvSpPr txBox="1"/>
          <p:nvPr/>
        </p:nvSpPr>
        <p:spPr>
          <a:xfrm rot="-1349799">
            <a:off x="2143189" y="1545243"/>
            <a:ext cx="7855380" cy="2945084"/>
          </a:xfrm>
          <a:prstGeom prst="rect">
            <a:avLst/>
          </a:prstGeom>
          <a:noFill/>
          <a:ln>
            <a:noFill/>
          </a:ln>
        </p:spPr>
        <p:txBody>
          <a:bodyPr spcFirstLastPara="1" wrap="square" lIns="111750" tIns="55850" rIns="111750" bIns="55850" anchor="t" anchorCtr="0">
            <a:spAutoFit/>
          </a:bodyPr>
          <a:lstStyle/>
          <a:p>
            <a:pPr marL="0" marR="0" lvl="0" indent="0" algn="l" rtl="0">
              <a:lnSpc>
                <a:spcPct val="100000"/>
              </a:lnSpc>
              <a:spcBef>
                <a:spcPts val="0"/>
              </a:spcBef>
              <a:spcAft>
                <a:spcPts val="0"/>
              </a:spcAft>
              <a:buClr>
                <a:srgbClr val="000000"/>
              </a:buClr>
              <a:buSzPts val="18400"/>
              <a:buFont typeface="Arial"/>
              <a:buNone/>
            </a:pPr>
            <a:r>
              <a:rPr lang="en-US" sz="18400" b="0" i="0" u="none" strike="noStrike" cap="none">
                <a:solidFill>
                  <a:srgbClr val="F2F2F2"/>
                </a:solidFill>
                <a:latin typeface="Calibri"/>
                <a:ea typeface="Calibri"/>
                <a:cs typeface="Calibri"/>
                <a:sym typeface="Calibri"/>
              </a:rPr>
              <a:t>DRAFT</a:t>
            </a:r>
            <a:endParaRPr sz="1700" b="0" i="0" u="none" strike="noStrike" cap="none">
              <a:solidFill>
                <a:srgbClr val="000000"/>
              </a:solidFill>
              <a:latin typeface="Arial"/>
              <a:ea typeface="Arial"/>
              <a:cs typeface="Arial"/>
              <a:sym typeface="Arial"/>
            </a:endParaRPr>
          </a:p>
        </p:txBody>
      </p:sp>
      <p:sp>
        <p:nvSpPr>
          <p:cNvPr id="45" name="Google Shape;45;g2658efcf582_0_32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93054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g2658efcf582_0_331"/>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8" name="Google Shape;48;g2658efcf582_0_331"/>
          <p:cNvSpPr txBox="1">
            <a:spLocks noGrp="1"/>
          </p:cNvSpPr>
          <p:nvPr>
            <p:ph type="body" idx="1"/>
          </p:nvPr>
        </p:nvSpPr>
        <p:spPr>
          <a:xfrm>
            <a:off x="838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9" name="Google Shape;49;g2658efcf582_0_331"/>
          <p:cNvSpPr txBox="1">
            <a:spLocks noGrp="1"/>
          </p:cNvSpPr>
          <p:nvPr>
            <p:ph type="body" idx="2"/>
          </p:nvPr>
        </p:nvSpPr>
        <p:spPr>
          <a:xfrm>
            <a:off x="6172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0" name="Google Shape;50;g2658efcf582_0_33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4333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g2658efcf582_0_336"/>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3" name="Google Shape;53;g2658efcf582_0_33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01952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g2658efcf582_0_339"/>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6" name="Google Shape;56;g2658efcf582_0_339"/>
          <p:cNvSpPr txBox="1">
            <a:spLocks noGrp="1"/>
          </p:cNvSpPr>
          <p:nvPr>
            <p:ph type="body" idx="1"/>
          </p:nvPr>
        </p:nvSpPr>
        <p:spPr>
          <a:xfrm>
            <a:off x="5183188" y="987426"/>
            <a:ext cx="6172200" cy="4873800"/>
          </a:xfrm>
          <a:prstGeom prst="rect">
            <a:avLst/>
          </a:prstGeom>
          <a:noFill/>
          <a:ln>
            <a:noFill/>
          </a:ln>
        </p:spPr>
        <p:txBody>
          <a:bodyPr spcFirstLastPara="1" wrap="square" lIns="111750" tIns="55850" rIns="111750" bIns="55850" anchor="t" anchorCtr="0">
            <a:noAutofit/>
          </a:bodyPr>
          <a:lstStyle>
            <a:lvl1pPr marL="457200" marR="0" lvl="0" indent="-476250" algn="l" rtl="0">
              <a:lnSpc>
                <a:spcPct val="90000"/>
              </a:lnSpc>
              <a:spcBef>
                <a:spcPts val="12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lnSpc>
                <a:spcPct val="90000"/>
              </a:lnSpc>
              <a:spcBef>
                <a:spcPts val="6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57" name="Google Shape;57;g2658efcf582_0_339"/>
          <p:cNvSpPr txBox="1">
            <a:spLocks noGrp="1"/>
          </p:cNvSpPr>
          <p:nvPr>
            <p:ph type="body" idx="2"/>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g2658efcf582_0_339"/>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3949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9"/>
        <p:cNvGrpSpPr/>
        <p:nvPr/>
      </p:nvGrpSpPr>
      <p:grpSpPr>
        <a:xfrm>
          <a:off x="0" y="0"/>
          <a:ext cx="0" cy="0"/>
          <a:chOff x="0" y="0"/>
          <a:chExt cx="0" cy="0"/>
        </a:xfrm>
      </p:grpSpPr>
      <p:sp>
        <p:nvSpPr>
          <p:cNvPr id="60" name="Google Shape;60;g2658efcf582_0_344"/>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1" name="Google Shape;61;g2658efcf582_0_344"/>
          <p:cNvSpPr txBox="1">
            <a:spLocks noGrp="1"/>
          </p:cNvSpPr>
          <p:nvPr>
            <p:ph type="body" idx="1"/>
          </p:nvPr>
        </p:nvSpPr>
        <p:spPr>
          <a:xfrm rot="5400000">
            <a:off x="3920250" y="-1256425"/>
            <a:ext cx="4351500" cy="10515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2" name="Google Shape;62;g2658efcf582_0_34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1104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3"/>
        <p:cNvGrpSpPr/>
        <p:nvPr/>
      </p:nvGrpSpPr>
      <p:grpSpPr>
        <a:xfrm>
          <a:off x="0" y="0"/>
          <a:ext cx="0" cy="0"/>
          <a:chOff x="0" y="0"/>
          <a:chExt cx="0" cy="0"/>
        </a:xfrm>
      </p:grpSpPr>
      <p:sp>
        <p:nvSpPr>
          <p:cNvPr id="64" name="Google Shape;64;g2658efcf582_0_348"/>
          <p:cNvSpPr txBox="1">
            <a:spLocks noGrp="1"/>
          </p:cNvSpPr>
          <p:nvPr>
            <p:ph type="title"/>
          </p:nvPr>
        </p:nvSpPr>
        <p:spPr>
          <a:xfrm rot="5400000">
            <a:off x="7133400" y="1956625"/>
            <a:ext cx="5811900" cy="26289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5" name="Google Shape;65;g2658efcf582_0_348"/>
          <p:cNvSpPr txBox="1">
            <a:spLocks noGrp="1"/>
          </p:cNvSpPr>
          <p:nvPr>
            <p:ph type="body" idx="1"/>
          </p:nvPr>
        </p:nvSpPr>
        <p:spPr>
          <a:xfrm rot="5400000">
            <a:off x="1799400" y="-596075"/>
            <a:ext cx="5811900" cy="77343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6" name="Google Shape;66;g2658efcf582_0_34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2129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7"/>
        <p:cNvGrpSpPr/>
        <p:nvPr/>
      </p:nvGrpSpPr>
      <p:grpSpPr>
        <a:xfrm>
          <a:off x="0" y="0"/>
          <a:ext cx="0" cy="0"/>
          <a:chOff x="0" y="0"/>
          <a:chExt cx="0" cy="0"/>
        </a:xfrm>
      </p:grpSpPr>
      <p:sp>
        <p:nvSpPr>
          <p:cNvPr id="68" name="Google Shape;68;g2658efcf582_0_352"/>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69" name="Google Shape;69;g2658efcf582_0_352"/>
          <p:cNvSpPr txBox="1">
            <a:spLocks noGrp="1"/>
          </p:cNvSpPr>
          <p:nvPr>
            <p:ph type="body" idx="1"/>
          </p:nvPr>
        </p:nvSpPr>
        <p:spPr>
          <a:xfrm>
            <a:off x="1191600" y="1831451"/>
            <a:ext cx="8616900" cy="47364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00000"/>
              </a:lnSpc>
              <a:spcBef>
                <a:spcPts val="800"/>
              </a:spcBef>
              <a:spcAft>
                <a:spcPts val="0"/>
              </a:spcAft>
              <a:buClr>
                <a:schemeClr val="accent6"/>
              </a:buClr>
              <a:buSzPts val="2400"/>
              <a:buFont typeface="Arial"/>
              <a:buChar char="▷"/>
              <a:defRPr sz="1900" b="0" i="0" u="none" strike="noStrike" cap="none">
                <a:solidFill>
                  <a:schemeClr val="dk1"/>
                </a:solidFill>
                <a:latin typeface="Arial"/>
                <a:ea typeface="Arial"/>
                <a:cs typeface="Arial"/>
                <a:sym typeface="Arial"/>
              </a:defRPr>
            </a:lvl1pPr>
            <a:lvl2pPr marL="914400" marR="0" lvl="1"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2pPr>
            <a:lvl3pPr marL="1371600" marR="0" lvl="2"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3pPr>
            <a:lvl4pPr marL="1828800" marR="0" lvl="3"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4pPr>
            <a:lvl5pPr marL="2286000" marR="0" lvl="4"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5pPr>
            <a:lvl6pPr marL="2743200" marR="0" lvl="5"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6pPr>
            <a:lvl7pPr marL="3200400" marR="0" lvl="6"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7pPr>
            <a:lvl8pPr marL="3657600" marR="0" lvl="7"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8pPr>
            <a:lvl9pPr marL="4114800" marR="0" lvl="8"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70" name="Google Shape;70;g2658efcf582_0_352"/>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1" name="Google Shape;71;g2658efcf582_0_352"/>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2" name="Google Shape;72;g2658efcf582_0_352"/>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3" name="Google Shape;73;g2658efcf582_0_352"/>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4" name="Google Shape;74;g2658efcf582_0_352"/>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03075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5"/>
        <p:cNvGrpSpPr/>
        <p:nvPr/>
      </p:nvGrpSpPr>
      <p:grpSpPr>
        <a:xfrm>
          <a:off x="0" y="0"/>
          <a:ext cx="0" cy="0"/>
          <a:chOff x="0" y="0"/>
          <a:chExt cx="0" cy="0"/>
        </a:xfrm>
      </p:grpSpPr>
      <p:sp>
        <p:nvSpPr>
          <p:cNvPr id="76" name="Google Shape;76;g2658efcf582_0_360"/>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7" name="Google Shape;77;g2658efcf582_0_360"/>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8" name="Google Shape;78;g2658efcf582_0_360"/>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9" name="Google Shape;79;g2658efcf582_0_360"/>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0" name="Google Shape;80;g2658efcf582_0_360"/>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81" name="Google Shape;81;g2658efcf582_0_360"/>
          <p:cNvSpPr txBox="1">
            <a:spLocks noGrp="1"/>
          </p:cNvSpPr>
          <p:nvPr>
            <p:ph type="body" idx="1"/>
          </p:nvPr>
        </p:nvSpPr>
        <p:spPr>
          <a:xfrm>
            <a:off x="1191500"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2" name="Google Shape;82;g2658efcf582_0_360"/>
          <p:cNvSpPr txBox="1">
            <a:spLocks noGrp="1"/>
          </p:cNvSpPr>
          <p:nvPr>
            <p:ph type="body" idx="2"/>
          </p:nvPr>
        </p:nvSpPr>
        <p:spPr>
          <a:xfrm>
            <a:off x="5625941"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3" name="Google Shape;83;g2658efcf582_0_360"/>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647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xt call out - DARK GRAY">
  <p:cSld name="Text call out - DARK GRAY">
    <p:spTree>
      <p:nvGrpSpPr>
        <p:cNvPr id="1" name="Shape 84"/>
        <p:cNvGrpSpPr/>
        <p:nvPr/>
      </p:nvGrpSpPr>
      <p:grpSpPr>
        <a:xfrm>
          <a:off x="0" y="0"/>
          <a:ext cx="0" cy="0"/>
          <a:chOff x="0" y="0"/>
          <a:chExt cx="0" cy="0"/>
        </a:xfrm>
      </p:grpSpPr>
      <p:sp>
        <p:nvSpPr>
          <p:cNvPr id="85" name="Google Shape;85;g2658efcf582_0_369"/>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86" name="Google Shape;86;g2658efcf582_0_369"/>
          <p:cNvSpPr/>
          <p:nvPr/>
        </p:nvSpPr>
        <p:spPr>
          <a:xfrm>
            <a:off x="-51700" y="1486200"/>
            <a:ext cx="12300900" cy="3885600"/>
          </a:xfrm>
          <a:prstGeom prst="rect">
            <a:avLst/>
          </a:prstGeom>
          <a:solidFill>
            <a:srgbClr val="3A40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7" name="Google Shape;87;g2658efcf582_0_369"/>
          <p:cNvSpPr txBox="1">
            <a:spLocks noGrp="1"/>
          </p:cNvSpPr>
          <p:nvPr>
            <p:ph type="subTitle" idx="1"/>
          </p:nvPr>
        </p:nvSpPr>
        <p:spPr>
          <a:xfrm>
            <a:off x="731400" y="1573400"/>
            <a:ext cx="10729200" cy="37113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4800"/>
              <a:buFont typeface="Arial"/>
              <a:buNone/>
              <a:defRPr sz="4800" b="0"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541218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 column - Big Header - GRAY">
  <p:cSld name="1 column - Big Header - GRAY">
    <p:spTree>
      <p:nvGrpSpPr>
        <p:cNvPr id="1" name="Shape 88"/>
        <p:cNvGrpSpPr/>
        <p:nvPr/>
      </p:nvGrpSpPr>
      <p:grpSpPr>
        <a:xfrm>
          <a:off x="0" y="0"/>
          <a:ext cx="0" cy="0"/>
          <a:chOff x="0" y="0"/>
          <a:chExt cx="0" cy="0"/>
        </a:xfrm>
      </p:grpSpPr>
      <p:sp>
        <p:nvSpPr>
          <p:cNvPr id="89" name="Google Shape;89;g2658efcf582_0_373"/>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90" name="Google Shape;90;g2658efcf582_0_373"/>
          <p:cNvSpPr/>
          <p:nvPr/>
        </p:nvSpPr>
        <p:spPr>
          <a:xfrm>
            <a:off x="0" y="0"/>
            <a:ext cx="12192000" cy="927300"/>
          </a:xfrm>
          <a:prstGeom prst="rect">
            <a:avLst/>
          </a:prstGeom>
          <a:solidFill>
            <a:srgbClr val="3A41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91" name="Google Shape;91;g2658efcf582_0_373"/>
          <p:cNvSpPr txBox="1">
            <a:spLocks noGrp="1"/>
          </p:cNvSpPr>
          <p:nvPr>
            <p:ph type="title"/>
          </p:nvPr>
        </p:nvSpPr>
        <p:spPr>
          <a:xfrm>
            <a:off x="364833" y="123902"/>
            <a:ext cx="11557800" cy="6453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1pPr>
            <a:lvl2pPr marR="0" lvl="1"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2pPr>
            <a:lvl3pPr marR="0" lvl="2"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3pPr>
            <a:lvl4pPr marR="0" lvl="3"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4pPr>
            <a:lvl5pPr marR="0" lvl="4"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5pPr>
            <a:lvl6pPr marR="0" lvl="5"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6pPr>
            <a:lvl7pPr marR="0" lvl="6"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7pPr>
            <a:lvl8pPr marR="0" lvl="7"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8pPr>
            <a:lvl9pPr marR="0" lvl="8"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9pPr>
          </a:lstStyle>
          <a:p>
            <a:endParaRPr/>
          </a:p>
        </p:txBody>
      </p:sp>
      <p:sp>
        <p:nvSpPr>
          <p:cNvPr id="92" name="Google Shape;92;g2658efcf582_0_373"/>
          <p:cNvSpPr txBox="1">
            <a:spLocks noGrp="1"/>
          </p:cNvSpPr>
          <p:nvPr>
            <p:ph type="subTitle" idx="1"/>
          </p:nvPr>
        </p:nvSpPr>
        <p:spPr>
          <a:xfrm>
            <a:off x="364833" y="1076867"/>
            <a:ext cx="11557800" cy="50190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chemeClr val="dk2"/>
              </a:buClr>
              <a:buSzPts val="1900"/>
              <a:buFont typeface="Roboto"/>
              <a:buAutoNum type="arabicPeriod"/>
              <a:defRPr sz="1900" b="0" i="0" u="none" strike="noStrike" cap="none">
                <a:solidFill>
                  <a:schemeClr val="dk2"/>
                </a:solidFill>
                <a:latin typeface="Roboto"/>
                <a:ea typeface="Roboto"/>
                <a:cs typeface="Roboto"/>
                <a:sym typeface="Roboto"/>
              </a:defRPr>
            </a:lvl1pPr>
            <a:lvl2pPr marR="0" lvl="1"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2pPr>
            <a:lvl3pPr marR="0" lvl="2"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3pPr>
            <a:lvl4pPr marR="0" lvl="3"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4pPr>
            <a:lvl5pPr marR="0" lvl="4"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5pPr>
            <a:lvl6pPr marR="0" lvl="5"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6pPr>
            <a:lvl7pPr marR="0" lvl="6"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7pPr>
            <a:lvl8pPr marR="0" lvl="7"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8pPr>
            <a:lvl9pPr marR="0" lvl="8"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29323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9.png"/><Relationship Id="rId2" Type="http://schemas.openxmlformats.org/officeDocument/2006/relationships/slideLayout" Target="../slideLayouts/slideLayout51.xml"/><Relationship Id="rId16"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1.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734" r:id="rId2"/>
    <p:sldLayoutId id="214748373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732" r:id="rId13"/>
    <p:sldLayoutId id="2147483682" r:id="rId14"/>
    <p:sldLayoutId id="2147483747"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07" r:id="rId11"/>
    <p:sldLayoutId id="2147483746"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3/7/2024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658efcf582_0_29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111750" tIns="55850" rIns="111750" bIns="55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Calibri"/>
              <a:ea typeface="Calibri"/>
              <a:cs typeface="Calibri"/>
              <a:sym typeface="Calibri"/>
            </a:endParaRPr>
          </a:p>
        </p:txBody>
      </p:sp>
      <p:pic>
        <p:nvPicPr>
          <p:cNvPr id="11" name="Google Shape;11;g2658efcf582_0_295" descr="APS_CMYK_white_horizontal.png"/>
          <p:cNvPicPr preferRelativeResize="0"/>
          <p:nvPr/>
        </p:nvPicPr>
        <p:blipFill rotWithShape="1">
          <a:blip r:embed="rId19">
            <a:alphaModFix/>
          </a:blip>
          <a:srcRect/>
          <a:stretch/>
        </p:blipFill>
        <p:spPr>
          <a:xfrm>
            <a:off x="10082297" y="6191912"/>
            <a:ext cx="1443100" cy="645819"/>
          </a:xfrm>
          <a:prstGeom prst="rect">
            <a:avLst/>
          </a:prstGeom>
          <a:noFill/>
          <a:ln>
            <a:noFill/>
          </a:ln>
        </p:spPr>
      </p:pic>
    </p:spTree>
    <p:extLst>
      <p:ext uri="{BB962C8B-B14F-4D97-AF65-F5344CB8AC3E}">
        <p14:creationId xmlns:p14="http://schemas.microsoft.com/office/powerpoint/2010/main" val="858487749"/>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8.xml"/><Relationship Id="rId1" Type="http://schemas.openxmlformats.org/officeDocument/2006/relationships/slideLayout" Target="../slideLayouts/slideLayout65.xml"/><Relationship Id="rId5" Type="http://schemas.openxmlformats.org/officeDocument/2006/relationships/image" Target="../media/image33.emf"/><Relationship Id="rId4" Type="http://schemas.openxmlformats.org/officeDocument/2006/relationships/hyperlink" Target="https://survey.co1.qualtrics.com/jfe/form/SV_0VrymDxIIaygE9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9.xml"/><Relationship Id="rId1" Type="http://schemas.openxmlformats.org/officeDocument/2006/relationships/slideLayout" Target="../slideLayouts/slideLayout65.xml"/><Relationship Id="rId5" Type="http://schemas.openxmlformats.org/officeDocument/2006/relationships/image" Target="../media/image34.png"/><Relationship Id="rId4" Type="http://schemas.openxmlformats.org/officeDocument/2006/relationships/hyperlink" Target="https://survey.co1.qualtrics.com/jfe/form/SV_cAqsxuT3U5nNu0m?Q_lang=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FY25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a:t>
            </a:r>
            <a:r>
              <a:rPr lang="en-US" sz="2000" b="1" dirty="0">
                <a:solidFill>
                  <a:prstClr val="black"/>
                </a:solidFill>
                <a:latin typeface="Century Schoolbook"/>
              </a:rPr>
              <a:t>FY25</a:t>
            </a: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 Title I Family Engagement Funds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$24,720.00</a:t>
            </a:r>
            <a:endParaRPr kumimoji="0" lang="en-US" sz="1800" b="0" i="0" u="none" strike="noStrike" kern="1200" cap="none" spc="0" normalizeH="0" baseline="0" noProof="0" dirty="0">
              <a:ln>
                <a:noFill/>
              </a:ln>
              <a:solidFill>
                <a:prstClr val="black"/>
              </a:solidFill>
              <a:effectLst/>
              <a:uLnTx/>
              <a:uFillTx/>
              <a:latin typeface="Sabon Next LT"/>
              <a:ea typeface="+mn-ea"/>
              <a:cs typeface="+mn-cs"/>
            </a:endParaRPr>
          </a:p>
        </p:txBody>
      </p:sp>
      <p:pic>
        <p:nvPicPr>
          <p:cNvPr id="10" name="Picture 9">
            <a:extLst>
              <a:ext uri="{FF2B5EF4-FFF2-40B4-BE49-F238E27FC236}">
                <a16:creationId xmlns:a16="http://schemas.microsoft.com/office/drawing/2014/main" id="{328552C9-C00A-658B-213E-3E801A8B19AC}"/>
              </a:ext>
            </a:extLst>
          </p:cNvPr>
          <p:cNvPicPr>
            <a:picLocks noChangeAspect="1"/>
          </p:cNvPicPr>
          <p:nvPr/>
        </p:nvPicPr>
        <p:blipFill>
          <a:blip r:embed="rId4"/>
          <a:stretch>
            <a:fillRect/>
          </a:stretch>
        </p:blipFill>
        <p:spPr>
          <a:xfrm>
            <a:off x="3589967" y="1105256"/>
            <a:ext cx="8132769" cy="5706351"/>
          </a:xfrm>
          <a:prstGeom prst="rect">
            <a:avLst/>
          </a:prstGeom>
        </p:spPr>
      </p:pic>
    </p:spTree>
    <p:extLst>
      <p:ext uri="{BB962C8B-B14F-4D97-AF65-F5344CB8AC3E}">
        <p14:creationId xmlns:p14="http://schemas.microsoft.com/office/powerpoint/2010/main" val="48368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CFBF-C091-07BE-5A94-13ED50DF1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AA831-8EA6-201E-E411-6600BF0F92DD}"/>
              </a:ext>
            </a:extLst>
          </p:cNvPr>
          <p:cNvSpPr>
            <a:spLocks noGrp="1"/>
          </p:cNvSpPr>
          <p:nvPr>
            <p:ph type="title"/>
          </p:nvPr>
        </p:nvSpPr>
        <p:spPr>
          <a:xfrm>
            <a:off x="2251802" y="454152"/>
            <a:ext cx="9414779" cy="1344744"/>
          </a:xfrm>
        </p:spPr>
        <p:txBody>
          <a:bodyPr/>
          <a:lstStyle/>
          <a:p>
            <a:r>
              <a:rPr lang="en-US"/>
              <a:t>Summary of position Changes to Support the Strategic Plan</a:t>
            </a:r>
          </a:p>
        </p:txBody>
      </p:sp>
      <p:sp>
        <p:nvSpPr>
          <p:cNvPr id="4" name="Slide Number Placeholder 3">
            <a:extLst>
              <a:ext uri="{FF2B5EF4-FFF2-40B4-BE49-F238E27FC236}">
                <a16:creationId xmlns:a16="http://schemas.microsoft.com/office/drawing/2014/main" id="{E37E5378-8576-2B7B-0DB0-16BBBCFFC2E8}"/>
              </a:ext>
            </a:extLst>
          </p:cNvPr>
          <p:cNvSpPr>
            <a:spLocks noGrp="1"/>
          </p:cNvSpPr>
          <p:nvPr>
            <p:ph type="sldNum" sz="quarter" idx="12"/>
          </p:nvPr>
        </p:nvSpPr>
        <p:spPr/>
        <p:txBody>
          <a:bodyPr/>
          <a:lstStyle/>
          <a:p>
            <a:fld id="{AEC10A0C-BB77-FD4A-8FA4-D4334D01E3A4}" type="slidenum">
              <a:rPr lang="en-US" smtClean="0"/>
              <a:pPr/>
              <a:t>11</a:t>
            </a:fld>
            <a:endParaRPr lang="en-US"/>
          </a:p>
        </p:txBody>
      </p:sp>
      <p:graphicFrame>
        <p:nvGraphicFramePr>
          <p:cNvPr id="3" name="Table 2">
            <a:extLst>
              <a:ext uri="{FF2B5EF4-FFF2-40B4-BE49-F238E27FC236}">
                <a16:creationId xmlns:a16="http://schemas.microsoft.com/office/drawing/2014/main" id="{8BD40AB5-D526-8D38-563D-5777281D673C}"/>
              </a:ext>
            </a:extLst>
          </p:cNvPr>
          <p:cNvGraphicFramePr>
            <a:graphicFrameLocks noGrp="1"/>
          </p:cNvGraphicFramePr>
          <p:nvPr/>
        </p:nvGraphicFramePr>
        <p:xfrm>
          <a:off x="1152144" y="4848662"/>
          <a:ext cx="10496931" cy="82804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370840">
                <a:tc>
                  <a:txBody>
                    <a:bodyPr/>
                    <a:lstStyle/>
                    <a:p>
                      <a:r>
                        <a:rPr lang="en-US" sz="2400" b="1" dirty="0">
                          <a:solidFill>
                            <a:schemeClr val="tx1"/>
                          </a:solidFill>
                        </a:rPr>
                        <a:t>Summary of Changes </a:t>
                      </a:r>
                      <a:r>
                        <a:rPr lang="en-US" sz="2400" b="0" dirty="0">
                          <a:solidFill>
                            <a:schemeClr val="tx1"/>
                          </a:solidFill>
                        </a:rPr>
                        <a:t> </a:t>
                      </a:r>
                      <a:endParaRPr lang="en-US" sz="2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Please provide a summary of the impact these changes and how it relates to your strategic plan here.</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pic>
        <p:nvPicPr>
          <p:cNvPr id="9" name="Picture 8">
            <a:extLst>
              <a:ext uri="{FF2B5EF4-FFF2-40B4-BE49-F238E27FC236}">
                <a16:creationId xmlns:a16="http://schemas.microsoft.com/office/drawing/2014/main" id="{F0E69E5C-89D4-E096-9A4E-F844A96BFC70}"/>
              </a:ext>
            </a:extLst>
          </p:cNvPr>
          <p:cNvPicPr>
            <a:picLocks noChangeAspect="1"/>
          </p:cNvPicPr>
          <p:nvPr/>
        </p:nvPicPr>
        <p:blipFill>
          <a:blip r:embed="rId2"/>
          <a:stretch>
            <a:fillRect/>
          </a:stretch>
        </p:blipFill>
        <p:spPr>
          <a:xfrm>
            <a:off x="819454" y="1592182"/>
            <a:ext cx="10553091" cy="3036071"/>
          </a:xfrm>
          <a:prstGeom prst="rect">
            <a:avLst/>
          </a:prstGeom>
        </p:spPr>
      </p:pic>
    </p:spTree>
    <p:extLst>
      <p:ext uri="{BB962C8B-B14F-4D97-AF65-F5344CB8AC3E}">
        <p14:creationId xmlns:p14="http://schemas.microsoft.com/office/powerpoint/2010/main" val="391789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were not any changes made to the draft budget we discussed at our last meeting.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12</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
        <p:nvSpPr>
          <p:cNvPr id="2" name="TextBox 1">
            <a:extLst>
              <a:ext uri="{FF2B5EF4-FFF2-40B4-BE49-F238E27FC236}">
                <a16:creationId xmlns:a16="http://schemas.microsoft.com/office/drawing/2014/main" id="{70252EB7-4C52-E872-4D62-6A1FB8E3A791}"/>
              </a:ext>
            </a:extLst>
          </p:cNvPr>
          <p:cNvSpPr txBox="1"/>
          <p:nvPr/>
        </p:nvSpPr>
        <p:spPr>
          <a:xfrm>
            <a:off x="6511895" y="452927"/>
            <a:ext cx="3349952" cy="3139321"/>
          </a:xfrm>
          <a:prstGeom prst="rect">
            <a:avLst/>
          </a:prstGeom>
          <a:solidFill>
            <a:schemeClr val="accent5"/>
          </a:solidFill>
          <a:ln w="57150">
            <a:solidFill>
              <a:schemeClr val="accent1"/>
            </a:solidFill>
          </a:ln>
        </p:spPr>
        <p:txBody>
          <a:bodyPr wrap="square" rtlCol="0">
            <a:spAutoFit/>
          </a:bodyPr>
          <a:lstStyle/>
          <a:p>
            <a:r>
              <a:rPr lang="en-US" b="1" u="sng" dirty="0"/>
              <a:t>Principals</a:t>
            </a:r>
            <a:r>
              <a:rPr lang="en-US" i="1" dirty="0"/>
              <a:t> –indicate on this slide if there were any changes made to your budget proposal at your staffing conference.  If there were no changes, please just cover the </a:t>
            </a:r>
            <a:r>
              <a:rPr lang="en-US" b="1" dirty="0"/>
              <a:t>Budget by Function</a:t>
            </a:r>
            <a:r>
              <a:rPr lang="en-US" dirty="0"/>
              <a:t> </a:t>
            </a:r>
            <a:r>
              <a:rPr lang="en-US" i="1" dirty="0"/>
              <a:t>on slides 7 &amp; 8 as a quick summary for your GO Team.  If there were changes, please summarize for your team and then discuss the </a:t>
            </a:r>
            <a:r>
              <a:rPr lang="en-US" b="1" dirty="0">
                <a:solidFill>
                  <a:schemeClr val="accent4"/>
                </a:solidFill>
              </a:rPr>
              <a:t>NEW</a:t>
            </a:r>
            <a:r>
              <a:rPr lang="en-US" i="1" dirty="0"/>
              <a:t> </a:t>
            </a:r>
            <a:r>
              <a:rPr lang="en-US" b="1" dirty="0"/>
              <a:t>Budget by Function</a:t>
            </a:r>
            <a:r>
              <a:rPr lang="en-US" dirty="0"/>
              <a:t> </a:t>
            </a:r>
            <a:r>
              <a:rPr lang="en-US" i="1" dirty="0"/>
              <a:t>values</a:t>
            </a:r>
            <a:r>
              <a:rPr lang="en-US" dirty="0"/>
              <a:t>.</a:t>
            </a:r>
            <a:endParaRPr lang="en-US" i="1" dirty="0"/>
          </a:p>
        </p:txBody>
      </p:sp>
    </p:spTree>
    <p:extLst>
      <p:ext uri="{BB962C8B-B14F-4D97-AF65-F5344CB8AC3E}">
        <p14:creationId xmlns:p14="http://schemas.microsoft.com/office/powerpoint/2010/main" val="301200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2" name="Picture 1">
            <a:extLst>
              <a:ext uri="{FF2B5EF4-FFF2-40B4-BE49-F238E27FC236}">
                <a16:creationId xmlns:a16="http://schemas.microsoft.com/office/drawing/2014/main" id="{51EF59CA-95AC-9AC6-A92D-9AB1681A81E1}"/>
              </a:ext>
            </a:extLst>
          </p:cNvPr>
          <p:cNvPicPr>
            <a:picLocks noChangeAspect="1"/>
          </p:cNvPicPr>
          <p:nvPr/>
        </p:nvPicPr>
        <p:blipFill>
          <a:blip r:embed="rId2"/>
          <a:stretch>
            <a:fillRect/>
          </a:stretch>
        </p:blipFill>
        <p:spPr>
          <a:xfrm>
            <a:off x="3542385" y="1019175"/>
            <a:ext cx="5291787" cy="5816088"/>
          </a:xfrm>
          <a:prstGeom prst="rect">
            <a:avLst/>
          </a:prstGeom>
        </p:spPr>
      </p:pic>
    </p:spTree>
    <p:extLst>
      <p:ext uri="{BB962C8B-B14F-4D97-AF65-F5344CB8AC3E}">
        <p14:creationId xmlns:p14="http://schemas.microsoft.com/office/powerpoint/2010/main" val="119975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14</a:t>
            </a:fld>
            <a:endParaRPr lang="en-US" dirty="0">
              <a:latin typeface="+mn-lt"/>
            </a:endParaRPr>
          </a:p>
        </p:txBody>
      </p:sp>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pic>
        <p:nvPicPr>
          <p:cNvPr id="2" name="Picture 1">
            <a:extLst>
              <a:ext uri="{FF2B5EF4-FFF2-40B4-BE49-F238E27FC236}">
                <a16:creationId xmlns:a16="http://schemas.microsoft.com/office/drawing/2014/main" id="{B4E22090-EA56-0A80-B8EE-699D5E282D0E}"/>
              </a:ext>
            </a:extLst>
          </p:cNvPr>
          <p:cNvPicPr>
            <a:picLocks noChangeAspect="1"/>
          </p:cNvPicPr>
          <p:nvPr/>
        </p:nvPicPr>
        <p:blipFill>
          <a:blip r:embed="rId2"/>
          <a:stretch>
            <a:fillRect/>
          </a:stretch>
        </p:blipFill>
        <p:spPr>
          <a:xfrm>
            <a:off x="2703355" y="1186577"/>
            <a:ext cx="7261737" cy="4634135"/>
          </a:xfrm>
          <a:prstGeom prst="rect">
            <a:avLst/>
          </a:prstGeom>
        </p:spPr>
      </p:pic>
    </p:spTree>
    <p:extLst>
      <p:ext uri="{BB962C8B-B14F-4D97-AF65-F5344CB8AC3E}">
        <p14:creationId xmlns:p14="http://schemas.microsoft.com/office/powerpoint/2010/main" val="125264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dirty="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15</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1700613"/>
            <a:ext cx="3390059" cy="1196411"/>
          </a:xfrm>
        </p:spPr>
        <p:txBody>
          <a:bodyPr>
            <a:normAutofit fontScale="90000"/>
          </a:bodyPr>
          <a:lstStyle/>
          <a:p>
            <a:r>
              <a:rPr lang="en-US" dirty="0"/>
              <a:t>Security Grant </a:t>
            </a:r>
            <a:br>
              <a:rPr lang="en-US" dirty="0"/>
            </a:br>
            <a:r>
              <a:rPr lang="en-US" dirty="0"/>
              <a:t>Survey</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A0DFDC90-8C98-6D6A-A96F-505AC4D1FE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CC2045-DC0D-A5A0-0AA4-5AE6E2A84E7B}"/>
              </a:ext>
            </a:extLst>
          </p:cNvPr>
          <p:cNvSpPr>
            <a:spLocks noGrp="1"/>
          </p:cNvSpPr>
          <p:nvPr>
            <p:ph type="title"/>
          </p:nvPr>
        </p:nvSpPr>
        <p:spPr>
          <a:xfrm>
            <a:off x="2914951" y="2604034"/>
            <a:ext cx="8306370" cy="1227425"/>
          </a:xfrm>
        </p:spPr>
        <p:txBody>
          <a:bodyPr>
            <a:noAutofit/>
          </a:bodyPr>
          <a:lstStyle/>
          <a:p>
            <a:r>
              <a:rPr lang="en-US" sz="8800" dirty="0" err="1">
                <a:ln>
                  <a:solidFill>
                    <a:schemeClr val="bg2"/>
                  </a:solidFill>
                </a:ln>
              </a:rPr>
              <a:t>Annoucements</a:t>
            </a:r>
            <a:endParaRPr lang="en-US" sz="8800" dirty="0">
              <a:ln>
                <a:solidFill>
                  <a:schemeClr val="bg2"/>
                </a:solidFill>
              </a:ln>
            </a:endParaRPr>
          </a:p>
        </p:txBody>
      </p:sp>
    </p:spTree>
    <p:extLst>
      <p:ext uri="{BB962C8B-B14F-4D97-AF65-F5344CB8AC3E}">
        <p14:creationId xmlns:p14="http://schemas.microsoft.com/office/powerpoint/2010/main" val="345041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67" name="Rectangle 166">
            <a:extLst>
              <a:ext uri="{FF2B5EF4-FFF2-40B4-BE49-F238E27FC236}">
                <a16:creationId xmlns:a16="http://schemas.microsoft.com/office/drawing/2014/main" id="{39075C4D-3F29-F22A-2966-5DE9E0CE28F2}"/>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57F25E07-27BB-03C7-0BD4-E1D1DC4D8AC2}"/>
              </a:ext>
            </a:extLst>
          </p:cNvPr>
          <p:cNvSpPr txBox="1"/>
          <p:nvPr/>
        </p:nvSpPr>
        <p:spPr>
          <a:xfrm>
            <a:off x="234892" y="5691662"/>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 learn more about the APS Student Calendar development process, visit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13D45AA1-ED8E-E8A3-E7E3-54D9B433795D}"/>
              </a:ext>
            </a:extLst>
          </p:cNvPr>
          <p:cNvSpPr txBox="1"/>
          <p:nvPr/>
        </p:nvSpPr>
        <p:spPr>
          <a:xfrm>
            <a:off x="9156590" y="4764759"/>
            <a:ext cx="25292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https://survey.co1.qualtrics.com/jfe/form/SV_0VrymDxIIaygE9E</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 name="Picture 22">
            <a:hlinkClick r:id="rId4"/>
            <a:extLst>
              <a:ext uri="{FF2B5EF4-FFF2-40B4-BE49-F238E27FC236}">
                <a16:creationId xmlns:a16="http://schemas.microsoft.com/office/drawing/2014/main" id="{D83021B4-6DA9-2254-2849-655FB9E37397}"/>
              </a:ext>
            </a:extLst>
          </p:cNvPr>
          <p:cNvPicPr>
            <a:picLocks noChangeAspect="1"/>
          </p:cNvPicPr>
          <p:nvPr/>
        </p:nvPicPr>
        <p:blipFill>
          <a:blip r:embed="rId5"/>
          <a:stretch>
            <a:fillRect/>
          </a:stretch>
        </p:blipFill>
        <p:spPr>
          <a:xfrm>
            <a:off x="9295003" y="2764469"/>
            <a:ext cx="2038524" cy="2011701"/>
          </a:xfrm>
          <a:prstGeom prst="rect">
            <a:avLst/>
          </a:prstGeom>
        </p:spPr>
      </p:pic>
      <p:sp>
        <p:nvSpPr>
          <p:cNvPr id="27" name="TextBox 26">
            <a:extLst>
              <a:ext uri="{FF2B5EF4-FFF2-40B4-BE49-F238E27FC236}">
                <a16:creationId xmlns:a16="http://schemas.microsoft.com/office/drawing/2014/main" id="{9DD160A3-9496-E830-6BC2-88FC1D3A6BDD}"/>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Provide Your Feedback on the Final APS Student Calendar Survey</a:t>
            </a:r>
          </a:p>
        </p:txBody>
      </p:sp>
      <p:sp>
        <p:nvSpPr>
          <p:cNvPr id="29" name="TextBox 28">
            <a:extLst>
              <a:ext uri="{FF2B5EF4-FFF2-40B4-BE49-F238E27FC236}">
                <a16:creationId xmlns:a16="http://schemas.microsoft.com/office/drawing/2014/main" id="{4372BA9B-9CD0-E62F-29F1-E36014A739FB}"/>
              </a:ext>
            </a:extLst>
          </p:cNvPr>
          <p:cNvSpPr txBox="1"/>
          <p:nvPr/>
        </p:nvSpPr>
        <p:spPr>
          <a:xfrm>
            <a:off x="226503" y="1001888"/>
            <a:ext cx="1179771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Atlanta Public Schools has used widespread community engagement to create two calendar options for the following school years: SY 25-26, SY 26-27, and SY 27-28.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Your feedback through this survey is valuable and will be another important piece of information that the Superintendent and the APS School Board of Education will use to make a final decision about our future school calendars. </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96285224-5555-5911-9D5A-C8FC8C68FFAE}"/>
              </a:ext>
            </a:extLst>
          </p:cNvPr>
          <p:cNvSpPr txBox="1"/>
          <p:nvPr/>
        </p:nvSpPr>
        <p:spPr>
          <a:xfrm>
            <a:off x="1023457" y="3108012"/>
            <a:ext cx="66818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HOW: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Scan the QR code or click the link for a quick survey. </a:t>
            </a:r>
          </a:p>
        </p:txBody>
      </p:sp>
      <p:sp>
        <p:nvSpPr>
          <p:cNvPr id="164" name="TextBox 163">
            <a:extLst>
              <a:ext uri="{FF2B5EF4-FFF2-40B4-BE49-F238E27FC236}">
                <a16:creationId xmlns:a16="http://schemas.microsoft.com/office/drawing/2014/main" id="{54F72809-6FC1-D4D6-557A-75A2AAF1BD45}"/>
              </a:ext>
            </a:extLst>
          </p:cNvPr>
          <p:cNvSpPr txBox="1"/>
          <p:nvPr/>
        </p:nvSpPr>
        <p:spPr>
          <a:xfrm>
            <a:off x="1027648" y="3699356"/>
            <a:ext cx="74787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WHO: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All stakeholders, including students, staff,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and community members.</a:t>
            </a:r>
          </a:p>
        </p:txBody>
      </p:sp>
      <p:sp>
        <p:nvSpPr>
          <p:cNvPr id="166" name="TextBox 165">
            <a:extLst>
              <a:ext uri="{FF2B5EF4-FFF2-40B4-BE49-F238E27FC236}">
                <a16:creationId xmlns:a16="http://schemas.microsoft.com/office/drawing/2014/main" id="{5D7FE446-6C04-BDC9-F00C-085CB9DB60EB}"/>
              </a:ext>
            </a:extLst>
          </p:cNvPr>
          <p:cNvSpPr txBox="1"/>
          <p:nvPr/>
        </p:nvSpPr>
        <p:spPr>
          <a:xfrm>
            <a:off x="897622" y="4559309"/>
            <a:ext cx="72564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WHEN: Open from Mon, February 19th to Fri, March 15th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B4E1183B-61D3-D519-2F7E-5F8200A33FD0}"/>
            </a:ext>
          </a:extLst>
        </p:cNvPr>
        <p:cNvGrpSpPr/>
        <p:nvPr/>
      </p:nvGrpSpPr>
      <p:grpSpPr>
        <a:xfrm>
          <a:off x="0" y="0"/>
          <a:ext cx="0" cy="0"/>
          <a:chOff x="0" y="0"/>
          <a:chExt cx="0" cy="0"/>
        </a:xfrm>
      </p:grpSpPr>
      <p:sp>
        <p:nvSpPr>
          <p:cNvPr id="167" name="Rectangle 166">
            <a:extLst>
              <a:ext uri="{FF2B5EF4-FFF2-40B4-BE49-F238E27FC236}">
                <a16:creationId xmlns:a16="http://schemas.microsoft.com/office/drawing/2014/main" id="{3521DAE7-AE04-AA2C-1F0B-04B7115CA568}"/>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A29223E8-2800-3002-B15E-3F5DDA743F7D}"/>
              </a:ext>
            </a:extLst>
          </p:cNvPr>
          <p:cNvSpPr txBox="1"/>
          <p:nvPr/>
        </p:nvSpPr>
        <p:spPr>
          <a:xfrm>
            <a:off x="176169" y="5751168"/>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Para más información sobre el proceso de desarrollo del Calendario Escolar para Estudiantes de APS, visite: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325047A2-30B9-CD1F-7281-AA2711B63B87}"/>
              </a:ext>
            </a:extLst>
          </p:cNvPr>
          <p:cNvSpPr txBox="1"/>
          <p:nvPr/>
        </p:nvSpPr>
        <p:spPr>
          <a:xfrm>
            <a:off x="9011172" y="4764759"/>
            <a:ext cx="282569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https://survey.co1.qualtrics.com/jfe/form/SV_cAqsxuT3U5nNu0m?Q_lang=ES</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7" name="TextBox 26">
            <a:extLst>
              <a:ext uri="{FF2B5EF4-FFF2-40B4-BE49-F238E27FC236}">
                <a16:creationId xmlns:a16="http://schemas.microsoft.com/office/drawing/2014/main" id="{79E0CD28-15FC-B05A-6CCC-864CD6AE704C}"/>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Comparta su opinión en la encuesta final del Calendario Escolar de APS</a:t>
            </a:r>
            <a:endPar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endParaRPr>
          </a:p>
        </p:txBody>
      </p:sp>
      <p:sp>
        <p:nvSpPr>
          <p:cNvPr id="29" name="TextBox 28">
            <a:extLst>
              <a:ext uri="{FF2B5EF4-FFF2-40B4-BE49-F238E27FC236}">
                <a16:creationId xmlns:a16="http://schemas.microsoft.com/office/drawing/2014/main" id="{0782C57D-623D-FC2D-0614-AD52A01503DF}"/>
              </a:ext>
            </a:extLst>
          </p:cNvPr>
          <p:cNvSpPr txBox="1"/>
          <p:nvPr/>
        </p:nvSpPr>
        <p:spPr>
          <a:xfrm>
            <a:off x="125835" y="1001888"/>
            <a:ext cx="1189838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Basándose en la participación de la comunidad en general, Atlanta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Public</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Schools</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ha elaborado dos opciones de calendario para los próximos años escolares: 2025-2026, 2026-2027 y 2027-2028.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Su opinión en esta encuesta cuenta y será un factor más que la Superintendente y la Junta de Educación de APS considerarán al momento de tomar la decisión final sobre los calendarios escolares futuros.</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143B27DA-E3A0-6571-CD75-473DA4429D5A}"/>
              </a:ext>
            </a:extLst>
          </p:cNvPr>
          <p:cNvSpPr txBox="1"/>
          <p:nvPr/>
        </p:nvSpPr>
        <p:spPr>
          <a:xfrm>
            <a:off x="311789" y="2982177"/>
            <a:ext cx="8765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CÓMO: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Escanee el Código QR o haga clic en el enlace para completar una breve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encuesta.</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4" name="TextBox 163">
            <a:extLst>
              <a:ext uri="{FF2B5EF4-FFF2-40B4-BE49-F238E27FC236}">
                <a16:creationId xmlns:a16="http://schemas.microsoft.com/office/drawing/2014/main" id="{86715111-C511-6FE5-1F1B-81AB8CC6EDCC}"/>
              </a:ext>
            </a:extLst>
          </p:cNvPr>
          <p:cNvSpPr txBox="1"/>
          <p:nvPr/>
        </p:nvSpPr>
        <p:spPr>
          <a:xfrm>
            <a:off x="278234" y="3699356"/>
            <a:ext cx="87329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QUIÉN: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Todas las partes interesadas, incluidos alumnos, personal escolar,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familias y miembros de la comunidad.</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6" name="TextBox 165">
            <a:extLst>
              <a:ext uri="{FF2B5EF4-FFF2-40B4-BE49-F238E27FC236}">
                <a16:creationId xmlns:a16="http://schemas.microsoft.com/office/drawing/2014/main" id="{D728BECE-BD84-0F44-0E02-C722EF76E17E}"/>
              </a:ext>
            </a:extLst>
          </p:cNvPr>
          <p:cNvSpPr txBox="1"/>
          <p:nvPr/>
        </p:nvSpPr>
        <p:spPr>
          <a:xfrm>
            <a:off x="194343" y="4450252"/>
            <a:ext cx="88825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CUÁNDO: abierta desde el lunes 19 de febrero hasta el viernes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15 de marzo</a:t>
            </a:r>
            <a:endPar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pic>
        <p:nvPicPr>
          <p:cNvPr id="3" name="Picture 2">
            <a:hlinkClick r:id="rId4"/>
            <a:extLst>
              <a:ext uri="{FF2B5EF4-FFF2-40B4-BE49-F238E27FC236}">
                <a16:creationId xmlns:a16="http://schemas.microsoft.com/office/drawing/2014/main" id="{8B5AD986-D4AA-9B09-EB41-BB13C5A0C05D}"/>
              </a:ext>
            </a:extLst>
          </p:cNvPr>
          <p:cNvPicPr>
            <a:picLocks noChangeAspect="1"/>
          </p:cNvPicPr>
          <p:nvPr/>
        </p:nvPicPr>
        <p:blipFill>
          <a:blip r:embed="rId5"/>
          <a:stretch>
            <a:fillRect/>
          </a:stretch>
        </p:blipFill>
        <p:spPr>
          <a:xfrm>
            <a:off x="9420987" y="2745895"/>
            <a:ext cx="1915531" cy="1906922"/>
          </a:xfrm>
          <a:prstGeom prst="rect">
            <a:avLst/>
          </a:prstGeom>
        </p:spPr>
      </p:pic>
    </p:spTree>
    <p:extLst>
      <p:ext uri="{BB962C8B-B14F-4D97-AF65-F5344CB8AC3E}">
        <p14:creationId xmlns:p14="http://schemas.microsoft.com/office/powerpoint/2010/main" val="683386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FB4C-6CCC-D2DC-684D-391CE4A7095E}"/>
              </a:ext>
            </a:extLst>
          </p:cNvPr>
          <p:cNvSpPr>
            <a:spLocks noGrp="1"/>
          </p:cNvSpPr>
          <p:nvPr>
            <p:ph sz="half" idx="13"/>
          </p:nvPr>
        </p:nvSpPr>
        <p:spPr>
          <a:xfrm>
            <a:off x="1762215" y="2127943"/>
            <a:ext cx="7877085" cy="2388151"/>
          </a:xfrm>
        </p:spPr>
        <p:txBody>
          <a:bodyPr>
            <a:noAutofit/>
          </a:bodyPr>
          <a:lstStyle/>
          <a:p>
            <a:pPr marL="742950" lvl="1" indent="-342900">
              <a:buFont typeface="+mj-lt"/>
              <a:buAutoNum type="arabicPeriod"/>
            </a:pPr>
            <a:r>
              <a:rPr lang="en-US" sz="2000" b="1" dirty="0">
                <a:solidFill>
                  <a:schemeClr val="tx2"/>
                </a:solidFill>
              </a:rPr>
              <a:t>Complete your required trainings</a:t>
            </a:r>
          </a:p>
          <a:p>
            <a:pPr marL="1200150" lvl="2" indent="-342900">
              <a:buFont typeface="+mj-lt"/>
              <a:buAutoNum type="arabicPeriod"/>
            </a:pPr>
            <a:r>
              <a:rPr lang="en-US" sz="2000" dirty="0"/>
              <a:t>Orientation</a:t>
            </a:r>
          </a:p>
          <a:p>
            <a:pPr marL="1200150" lvl="2" indent="-342900">
              <a:buFont typeface="+mj-lt"/>
              <a:buAutoNum type="arabicPeriod"/>
            </a:pPr>
            <a:r>
              <a:rPr lang="en-US" sz="2000" dirty="0"/>
              <a:t>Ethics</a:t>
            </a:r>
          </a:p>
          <a:p>
            <a:pPr marL="1200150" lvl="2" indent="-342900">
              <a:buFont typeface="+mj-lt"/>
              <a:buAutoNum type="arabicPeriod"/>
            </a:pPr>
            <a:r>
              <a:rPr lang="en-US" sz="2000" dirty="0"/>
              <a:t>Budget</a:t>
            </a:r>
          </a:p>
          <a:p>
            <a:pPr marL="742950" lvl="1" indent="-342900">
              <a:buFont typeface="+mj-lt"/>
              <a:buAutoNum type="arabicPeriod"/>
            </a:pPr>
            <a:r>
              <a:rPr lang="en-US" sz="2000" b="1" dirty="0">
                <a:solidFill>
                  <a:schemeClr val="tx2"/>
                </a:solidFill>
              </a:rPr>
              <a:t>Complete the end of year surveys </a:t>
            </a:r>
            <a:r>
              <a:rPr lang="en-US" sz="2000" dirty="0"/>
              <a:t>(</a:t>
            </a:r>
            <a:r>
              <a:rPr lang="en-US" sz="2000" i="1" dirty="0"/>
              <a:t>check your email for the links</a:t>
            </a:r>
            <a:r>
              <a:rPr lang="en-US" sz="2000" dirty="0"/>
              <a:t>)</a:t>
            </a:r>
          </a:p>
          <a:p>
            <a:pPr marL="1200150" lvl="2" indent="-342900">
              <a:buFont typeface="+mj-lt"/>
              <a:buAutoNum type="arabicPeriod"/>
            </a:pPr>
            <a:r>
              <a:rPr lang="en-US" sz="2000" dirty="0"/>
              <a:t>GO Team Self-Assessment</a:t>
            </a:r>
          </a:p>
          <a:p>
            <a:pPr marL="1200150" lvl="2" indent="-342900">
              <a:buFont typeface="+mj-lt"/>
              <a:buAutoNum type="arabicPeriod"/>
            </a:pPr>
            <a:r>
              <a:rPr lang="en-US" sz="2000" dirty="0"/>
              <a:t>Principal Feedback</a:t>
            </a:r>
          </a:p>
        </p:txBody>
      </p:sp>
      <p:sp>
        <p:nvSpPr>
          <p:cNvPr id="9" name="TextBox 8">
            <a:extLst>
              <a:ext uri="{FF2B5EF4-FFF2-40B4-BE49-F238E27FC236}">
                <a16:creationId xmlns:a16="http://schemas.microsoft.com/office/drawing/2014/main" id="{01A1F5E2-80DD-E0E4-89CE-FA45BDD99037}"/>
              </a:ext>
            </a:extLst>
          </p:cNvPr>
          <p:cNvSpPr txBox="1"/>
          <p:nvPr/>
        </p:nvSpPr>
        <p:spPr>
          <a:xfrm>
            <a:off x="1495515" y="1478422"/>
            <a:ext cx="6614444" cy="523220"/>
          </a:xfrm>
          <a:prstGeom prst="rect">
            <a:avLst/>
          </a:prstGeom>
          <a:noFill/>
        </p:spPr>
        <p:txBody>
          <a:bodyPr wrap="square" rtlCol="0">
            <a:spAutoFit/>
          </a:bodyPr>
          <a:lstStyle/>
          <a:p>
            <a:r>
              <a:rPr lang="en-US" sz="2800" b="1" dirty="0">
                <a:solidFill>
                  <a:schemeClr val="accent3"/>
                </a:solidFill>
                <a:latin typeface="+mj-lt"/>
              </a:rPr>
              <a:t>GO Team members remember to:</a:t>
            </a:r>
          </a:p>
        </p:txBody>
      </p:sp>
    </p:spTree>
    <p:extLst>
      <p:ext uri="{BB962C8B-B14F-4D97-AF65-F5344CB8AC3E}">
        <p14:creationId xmlns:p14="http://schemas.microsoft.com/office/powerpoint/2010/main" val="23772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507559" y="544880"/>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910039" y="1820867"/>
            <a:ext cx="7528845" cy="3216265"/>
          </a:xfrm>
          <a:prstGeom prst="rect">
            <a:avLst/>
          </a:prstGeom>
          <a:noFill/>
        </p:spPr>
        <p:txBody>
          <a:bodyPr wrap="square" lIns="91440" tIns="45720" rIns="91440" bIns="45720" rtlCol="0" anchor="t">
            <a:spAutoFit/>
          </a:bodyPr>
          <a:lstStyle/>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p>
          <a:p>
            <a:pPr marL="742950" marR="0" lvl="1" indent="-285750">
              <a:spcBef>
                <a:spcPts val="0"/>
              </a:spcBef>
              <a:spcAft>
                <a:spcPts val="0"/>
              </a:spcAft>
              <a:buFont typeface="+mj-lt"/>
              <a:buAutoNum type="alphaUcPeriod"/>
            </a:pPr>
            <a:r>
              <a:rPr lang="en-US" b="1">
                <a:solidFill>
                  <a:schemeClr val="bg2"/>
                </a:solidFill>
                <a:latin typeface="Calibri" panose="020F0502020204030204" pitchFamily="34" charset="0"/>
                <a:ea typeface="Calibri" panose="020F0502020204030204" pitchFamily="34" charset="0"/>
                <a:cs typeface="Arial" panose="020B0604020202020204" pitchFamily="34" charset="0"/>
              </a:rPr>
              <a:t>Security </a:t>
            </a:r>
            <a:r>
              <a:rPr lang="en-US" b="1" dirty="0">
                <a:solidFill>
                  <a:schemeClr val="bg2"/>
                </a:solidFill>
                <a:latin typeface="Calibri" panose="020F0502020204030204" pitchFamily="34" charset="0"/>
                <a:ea typeface="Calibri" panose="020F0502020204030204" pitchFamily="34" charset="0"/>
                <a:cs typeface="Arial" panose="020B0604020202020204" pitchFamily="34" charset="0"/>
              </a:rPr>
              <a:t>Grant Survey</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p>
          <a:p>
            <a:pPr marL="800100" lvl="1" indent="-342900">
              <a:spcAft>
                <a:spcPts val="600"/>
              </a:spcAft>
              <a:buClr>
                <a:srgbClr val="D47B22"/>
              </a:buClr>
              <a:buFont typeface="+mj-lt"/>
              <a:buAutoNum type="alphaUcPeriod"/>
            </a:pPr>
            <a:r>
              <a:rPr lang="en-US" b="1" dirty="0">
                <a:solidFill>
                  <a:schemeClr val="bg2"/>
                </a:solidFill>
                <a:latin typeface="Calibri"/>
                <a:ea typeface="Calibri" panose="020F0502020204030204" pitchFamily="34" charset="0"/>
                <a:cs typeface="Arial"/>
              </a:rPr>
              <a:t>Complete EOY GO Team Surveys</a:t>
            </a: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a:rPr>
              <a:t>Overview of FY ‘25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throughout the year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a:t>
            </a:r>
            <a:r>
              <a:rPr lang="en-US" sz="2400" kern="0" dirty="0"/>
              <a:t>FY25</a:t>
            </a:r>
            <a:r>
              <a:rPr kumimoji="0" lang="en-US" sz="2400" b="0" i="0" u="none" strike="noStrike" kern="0" cap="none" spc="0" normalizeH="0" baseline="0" noProof="0" dirty="0">
                <a:ln>
                  <a:noFill/>
                </a:ln>
                <a:solidFill>
                  <a:srgbClr val="3F3F3F"/>
                </a:solidFill>
                <a:effectLst/>
                <a:uLnTx/>
                <a:uFillTx/>
                <a:latin typeface="Trebuchet MS"/>
                <a:sym typeface="Trebuchet MS"/>
              </a:rPr>
              <a:t> Budget.  </a:t>
            </a:r>
            <a:endParaRPr lang="en-US" sz="2400" b="0" i="0" u="none" strike="noStrike" kern="0" cap="none" spc="0" normalizeH="0" baseline="0" noProof="0" dirty="0">
              <a:ln>
                <a:noFill/>
              </a:ln>
              <a:solidFill>
                <a:srgbClr val="3F3F3F"/>
              </a:solidFill>
              <a:effectLst/>
              <a:uLnTx/>
              <a:uFillTx/>
              <a:latin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a:t>
            </a:r>
            <a:r>
              <a:rPr lang="en-US" sz="2400" b="1" kern="0" dirty="0">
                <a:solidFill>
                  <a:srgbClr val="FF0000"/>
                </a:solidFill>
              </a:rPr>
              <a:t>15</a:t>
            </a:r>
            <a:r>
              <a:rPr lang="en-US" sz="2400" b="1" kern="0" baseline="30000" dirty="0">
                <a:solidFill>
                  <a:srgbClr val="FF0000"/>
                </a:solidFill>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endParaRPr lang="en-US" sz="2400" b="0" i="0" u="none" strike="noStrike" kern="0" cap="none" spc="0" normalizeH="0" baseline="0" noProof="0" dirty="0">
              <a:ln>
                <a:noFill/>
              </a:ln>
              <a:solidFill>
                <a:srgbClr val="3F3F3F"/>
              </a:solidFill>
              <a:effectLst/>
              <a:uLnTx/>
              <a:uFillTx/>
              <a:latin typeface="Trebuchet MS"/>
            </a:endParaRP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dirty="0">
                <a:solidFill>
                  <a:prstClr val="black"/>
                </a:solidFill>
                <a:latin typeface="Tenorite"/>
              </a:rPr>
              <a:t>FY25</a:t>
            </a:r>
            <a:r>
              <a:rPr kumimoji="0" lang="en-US" sz="4000" b="1" i="1" u="none" strike="noStrike" kern="1200" cap="none" spc="0" normalizeH="0" baseline="0" noProof="0" dirty="0">
                <a:ln>
                  <a:noFill/>
                </a:ln>
                <a:solidFill>
                  <a:prstClr val="black"/>
                </a:solidFill>
                <a:effectLst/>
                <a:uLnTx/>
                <a:uFillTx/>
                <a:latin typeface="Tenorite"/>
                <a:ea typeface="+mn-ea"/>
                <a:cs typeface="+mn-cs"/>
              </a:rPr>
              <a:t> Budget Parameters</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19A8D89A-07F2-0A8A-9EF7-4E331E043E9E}"/>
              </a:ext>
            </a:extLst>
          </p:cNvPr>
          <p:cNvPicPr>
            <a:picLocks noChangeAspect="1"/>
          </p:cNvPicPr>
          <p:nvPr/>
        </p:nvPicPr>
        <p:blipFill>
          <a:blip r:embed="rId4"/>
          <a:stretch>
            <a:fillRect/>
          </a:stretch>
        </p:blipFill>
        <p:spPr>
          <a:xfrm>
            <a:off x="2544772" y="1295490"/>
            <a:ext cx="7102456" cy="5005250"/>
          </a:xfrm>
          <a:prstGeom prst="rect">
            <a:avLst/>
          </a:prstGeom>
        </p:spPr>
      </p:pic>
    </p:spTree>
    <p:extLst>
      <p:ext uri="{BB962C8B-B14F-4D97-AF65-F5344CB8AC3E}">
        <p14:creationId xmlns:p14="http://schemas.microsoft.com/office/powerpoint/2010/main" val="42901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dirty="0">
                <a:ln>
                  <a:noFill/>
                </a:ln>
                <a:solidFill>
                  <a:prstClr val="black"/>
                </a:solidFill>
                <a:effectLst/>
                <a:uLnTx/>
                <a:uFillTx/>
                <a:latin typeface="Calibri"/>
                <a:ea typeface="Calibri"/>
                <a:cs typeface="Calibri"/>
              </a:rPr>
              <a:t> </a:t>
            </a:r>
            <a:r>
              <a:rPr lang="en-US" sz="2400" dirty="0">
                <a:solidFill>
                  <a:prstClr val="black"/>
                </a:solidFill>
                <a:latin typeface="Calibri"/>
                <a:ea typeface="Calibri"/>
                <a:cs typeface="Calibri"/>
              </a:rPr>
              <a:t>FY25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dirty="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from the school’s strategic plan, ranked by the order of importance.</a:t>
            </a:r>
            <a:r>
              <a:rPr lang="en-US" sz="2400" dirty="0">
                <a:solidFill>
                  <a:prstClr val="black"/>
                </a:solidFill>
                <a:latin typeface="Calibri"/>
                <a:ea typeface="Calibri"/>
                <a:cs typeface="Calibri"/>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“The Ask”</a:t>
            </a:r>
            <a:r>
              <a:rPr lang="en-US" sz="2400" dirty="0">
                <a:solidFill>
                  <a:prstClr val="black"/>
                </a:solidFill>
                <a:latin typeface="Calibri"/>
                <a:ea typeface="Calibri"/>
                <a:cs typeface="Calibri"/>
              </a:rPr>
              <a: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What needs to be funded in order to support the strategy?</a:t>
            </a:r>
            <a:r>
              <a:rPr lang="en-US" sz="2400" dirty="0">
                <a:solidFill>
                  <a:prstClr val="black"/>
                </a:solidFill>
                <a:latin typeface="Calibri"/>
                <a:ea typeface="Calibri"/>
                <a:cs typeface="Calibri"/>
              </a:rPr>
              <a:t>  </a:t>
            </a:r>
            <a:endParaRPr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black"/>
                </a:solidFill>
                <a:latin typeface="Century Schoolbook" panose="02040604050505020304"/>
              </a:rPr>
              <a:t>FY25</a:t>
            </a:r>
            <a:r>
              <a:rPr kumimoji="0" lang="en-US" sz="2700" b="1" i="0" u="none" strike="noStrike" kern="1200" cap="none" spc="0" normalizeH="0" baseline="0" noProof="0" dirty="0">
                <a:ln>
                  <a:noFill/>
                </a:ln>
                <a:solidFill>
                  <a:prstClr val="black"/>
                </a:solidFill>
                <a:effectLst/>
                <a:uLnTx/>
                <a:uFillTx/>
                <a:latin typeface="Century Schoolbook" panose="02040604050505020304"/>
                <a:ea typeface="+mn-ea"/>
                <a:cs typeface="+mn-cs"/>
              </a:rPr>
              <a:t> Strategic Plan Break-out</a:t>
            </a:r>
          </a:p>
        </p:txBody>
      </p:sp>
      <p:pic>
        <p:nvPicPr>
          <p:cNvPr id="13" name="Picture 12">
            <a:extLst>
              <a:ext uri="{FF2B5EF4-FFF2-40B4-BE49-F238E27FC236}">
                <a16:creationId xmlns:a16="http://schemas.microsoft.com/office/drawing/2014/main" id="{64846DEF-E7DE-FD22-15C8-912F1FCBB871}"/>
              </a:ext>
            </a:extLst>
          </p:cNvPr>
          <p:cNvPicPr>
            <a:picLocks noChangeAspect="1"/>
          </p:cNvPicPr>
          <p:nvPr/>
        </p:nvPicPr>
        <p:blipFill>
          <a:blip r:embed="rId4"/>
          <a:stretch>
            <a:fillRect/>
          </a:stretch>
        </p:blipFill>
        <p:spPr>
          <a:xfrm>
            <a:off x="3739353" y="1089651"/>
            <a:ext cx="8132769" cy="5541744"/>
          </a:xfrm>
          <a:prstGeom prst="rect">
            <a:avLst/>
          </a:prstGeom>
        </p:spPr>
      </p:pic>
    </p:spTree>
    <p:extLst>
      <p:ext uri="{BB962C8B-B14F-4D97-AF65-F5344CB8AC3E}">
        <p14:creationId xmlns:p14="http://schemas.microsoft.com/office/powerpoint/2010/main" val="2920101703"/>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5.xml><?xml version="1.0" encoding="utf-8"?>
<a:theme xmlns:a="http://schemas.openxmlformats.org/drawingml/2006/main" name="APS_powerpoint_template_2016-17">
  <a:themeElements>
    <a:clrScheme name="Office Theme">
      <a:dk1>
        <a:srgbClr val="000000"/>
      </a:dk1>
      <a:lt1>
        <a:srgbClr val="FFFFFF"/>
      </a:lt1>
      <a:dk2>
        <a:srgbClr val="004A5F"/>
      </a:dk2>
      <a:lt2>
        <a:srgbClr val="E7E6E6"/>
      </a:lt2>
      <a:accent1>
        <a:srgbClr val="0083A9"/>
      </a:accent1>
      <a:accent2>
        <a:srgbClr val="DA7B22"/>
      </a:accent2>
      <a:accent3>
        <a:srgbClr val="F3CF45"/>
      </a:accent3>
      <a:accent4>
        <a:srgbClr val="F3F3F3"/>
      </a:accent4>
      <a:accent5>
        <a:srgbClr val="CCCCCC"/>
      </a:accent5>
      <a:accent6>
        <a:srgbClr val="666666"/>
      </a:accent6>
      <a:hlink>
        <a:srgbClr val="00C6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8" ma:contentTypeDescription="Create a new document." ma:contentTypeScope="" ma:versionID="5def9b7c34530cdfc2a28cd92dea8556">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0de27e34e40fc4c57364880390dc2f16"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264D9-3F6E-45BC-A771-B90EBE26D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414</TotalTime>
  <Words>1405</Words>
  <Application>Microsoft Office PowerPoint</Application>
  <PresentationFormat>Widescreen</PresentationFormat>
  <Paragraphs>145</Paragraphs>
  <Slides>24</Slides>
  <Notes>11</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24</vt:i4>
      </vt:variant>
    </vt:vector>
  </HeadingPairs>
  <TitlesOfParts>
    <vt:vector size="44" baseType="lpstr">
      <vt:lpstr>Arial</vt:lpstr>
      <vt:lpstr>Arial Black</vt:lpstr>
      <vt:lpstr>Calibri</vt:lpstr>
      <vt:lpstr>Century Schoolbook</vt:lpstr>
      <vt:lpstr>Franklin Gothic Book</vt:lpstr>
      <vt:lpstr>Franklin Gothic Demi</vt:lpstr>
      <vt:lpstr>Helvetica Neue</vt:lpstr>
      <vt:lpstr>Helvetica Neue Light</vt:lpstr>
      <vt:lpstr>Noto Sans Symbols</vt:lpstr>
      <vt:lpstr>Roboto</vt:lpstr>
      <vt:lpstr>Roboto Medium</vt:lpstr>
      <vt:lpstr>Sabon Next LT</vt:lpstr>
      <vt:lpstr>Tenorite</vt:lpstr>
      <vt:lpstr>Trebuchet MS</vt:lpstr>
      <vt:lpstr>Wingdings</vt:lpstr>
      <vt:lpstr>Theme1</vt:lpstr>
      <vt:lpstr>2022 Principal's Report Template - Mtg 1</vt:lpstr>
      <vt:lpstr>Office Theme</vt:lpstr>
      <vt:lpstr>Facet</vt:lpstr>
      <vt:lpstr>APS_powerpoint_template_2016-17</vt:lpstr>
      <vt:lpstr>FY25 Budget Approval Meeting</vt:lpstr>
      <vt:lpstr>Norms</vt:lpstr>
      <vt:lpstr>PowerPoint Presentation</vt:lpstr>
      <vt:lpstr>PowerPoint Presentation</vt:lpstr>
      <vt:lpstr>PowerPoint Presentation</vt:lpstr>
      <vt:lpstr>Budget Review</vt:lpstr>
      <vt:lpstr>PowerPoint Presentation</vt:lpstr>
      <vt:lpstr>PowerPoint Presentation</vt:lpstr>
      <vt:lpstr>PowerPoint Presentation</vt:lpstr>
      <vt:lpstr>PowerPoint Presentation</vt:lpstr>
      <vt:lpstr>Summary of position Changes to Support the Strategic Plan</vt:lpstr>
      <vt:lpstr>Staffing Conference Changes</vt:lpstr>
      <vt:lpstr>PowerPoint Presentation</vt:lpstr>
      <vt:lpstr>PowerPoint Presentation</vt:lpstr>
      <vt:lpstr>Questions for the GO Team to Consider and Discuss</vt:lpstr>
      <vt:lpstr>Questions?</vt:lpstr>
      <vt:lpstr>The GO Team needs to TAKE ACTION (vote) on the presented budget. After the motion and a second, the GO Team may have additional discussion. Once discussion is concluded, the GO Team will vote.</vt:lpstr>
      <vt:lpstr>Security Grant  Survey</vt:lpstr>
      <vt:lpstr>Annoucements</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Coates, Michelle</cp:lastModifiedBy>
  <cp:revision>35</cp:revision>
  <dcterms:created xsi:type="dcterms:W3CDTF">2023-02-16T23:34:41Z</dcterms:created>
  <dcterms:modified xsi:type="dcterms:W3CDTF">2024-03-07T17:12:21Z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